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m" ContentType="application/vnd.ms-excel.sheet.macroEnabled.12"/>
  <Default Extension="gif" ContentType="image/gi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62" r:id="rId2"/>
    <p:sldMasterId id="2147483660" r:id="rId3"/>
    <p:sldMasterId id="2147483659" r:id="rId4"/>
    <p:sldMasterId id="2147484410" r:id="rId5"/>
    <p:sldMasterId id="2147484422" r:id="rId6"/>
    <p:sldMasterId id="2147484434" r:id="rId7"/>
    <p:sldMasterId id="2147484450" r:id="rId8"/>
  </p:sldMasterIdLst>
  <p:notesMasterIdLst>
    <p:notesMasterId r:id="rId70"/>
  </p:notesMasterIdLst>
  <p:sldIdLst>
    <p:sldId id="257" r:id="rId9"/>
    <p:sldId id="297" r:id="rId10"/>
    <p:sldId id="298" r:id="rId11"/>
    <p:sldId id="321" r:id="rId12"/>
    <p:sldId id="322" r:id="rId13"/>
    <p:sldId id="323" r:id="rId14"/>
    <p:sldId id="260" r:id="rId15"/>
    <p:sldId id="262" r:id="rId16"/>
    <p:sldId id="261" r:id="rId17"/>
    <p:sldId id="263" r:id="rId18"/>
    <p:sldId id="329" r:id="rId19"/>
    <p:sldId id="270" r:id="rId20"/>
    <p:sldId id="272" r:id="rId21"/>
    <p:sldId id="295" r:id="rId22"/>
    <p:sldId id="271" r:id="rId23"/>
    <p:sldId id="258" r:id="rId24"/>
    <p:sldId id="318" r:id="rId25"/>
    <p:sldId id="259" r:id="rId26"/>
    <p:sldId id="273" r:id="rId27"/>
    <p:sldId id="278" r:id="rId28"/>
    <p:sldId id="286" r:id="rId29"/>
    <p:sldId id="296" r:id="rId30"/>
    <p:sldId id="279" r:id="rId31"/>
    <p:sldId id="274" r:id="rId32"/>
    <p:sldId id="282" r:id="rId33"/>
    <p:sldId id="280" r:id="rId34"/>
    <p:sldId id="303" r:id="rId35"/>
    <p:sldId id="275" r:id="rId36"/>
    <p:sldId id="302" r:id="rId37"/>
    <p:sldId id="283" r:id="rId38"/>
    <p:sldId id="287" r:id="rId39"/>
    <p:sldId id="276" r:id="rId40"/>
    <p:sldId id="304" r:id="rId41"/>
    <p:sldId id="277" r:id="rId42"/>
    <p:sldId id="325" r:id="rId43"/>
    <p:sldId id="326" r:id="rId44"/>
    <p:sldId id="327" r:id="rId45"/>
    <p:sldId id="328" r:id="rId46"/>
    <p:sldId id="267" r:id="rId47"/>
    <p:sldId id="312" r:id="rId48"/>
    <p:sldId id="311" r:id="rId49"/>
    <p:sldId id="281" r:id="rId50"/>
    <p:sldId id="313" r:id="rId51"/>
    <p:sldId id="289" r:id="rId52"/>
    <p:sldId id="291" r:id="rId53"/>
    <p:sldId id="317" r:id="rId54"/>
    <p:sldId id="316" r:id="rId55"/>
    <p:sldId id="315" r:id="rId56"/>
    <p:sldId id="314" r:id="rId57"/>
    <p:sldId id="288" r:id="rId58"/>
    <p:sldId id="293" r:id="rId59"/>
    <p:sldId id="292" r:id="rId60"/>
    <p:sldId id="290" r:id="rId61"/>
    <p:sldId id="306" r:id="rId62"/>
    <p:sldId id="307" r:id="rId63"/>
    <p:sldId id="308" r:id="rId64"/>
    <p:sldId id="305" r:id="rId65"/>
    <p:sldId id="309" r:id="rId66"/>
    <p:sldId id="310" r:id="rId67"/>
    <p:sldId id="324" r:id="rId68"/>
    <p:sldId id="320" r:id="rId6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aramon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000"/>
    <a:srgbClr val="FFEF7F"/>
    <a:srgbClr val="996633"/>
    <a:srgbClr val="006600"/>
    <a:srgbClr val="FF0000"/>
    <a:srgbClr val="80008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47" autoAdjust="0"/>
  </p:normalViewPr>
  <p:slideViewPr>
    <p:cSldViewPr>
      <p:cViewPr varScale="1">
        <p:scale>
          <a:sx n="135" d="100"/>
          <a:sy n="135" d="100"/>
        </p:scale>
        <p:origin x="-9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hPercent val="69"/>
      <c:rotY val="4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xmlns:mc="http://schemas.openxmlformats.org/markup-compatibility/2006" xmlns:a14="http://schemas.microsoft.com/office/drawing/2010/main" val="000000" mc:Ignorable="a14" a14:legacySpreadsheetColorIndex="21">
                <a:gamma/>
                <a:shade val="46275"/>
                <a:invGamma/>
              </a:srgbClr>
            </a:gs>
            <a:gs pos="100000">
              <a:srgbClr xmlns:mc="http://schemas.openxmlformats.org/markup-compatibility/2006" xmlns:a14="http://schemas.microsoft.com/office/drawing/2010/main" val="008080" mc:Ignorable="a14" a14:legacySpreadsheetColorIndex="21"/>
            </a:gs>
          </a:gsLst>
          <a:lin ang="5400000" scaled="1"/>
        </a:gradFill>
        <a:ln w="12700">
          <a:solidFill>
            <a:srgbClr val="000000"/>
          </a:solidFill>
          <a:prstDash val="solid"/>
        </a:ln>
      </c:spPr>
    </c:sideWall>
    <c:backWall>
      <c:thickness val="0"/>
      <c:spPr>
        <a:gradFill rotWithShape="0">
          <a:gsLst>
            <a:gs pos="0">
              <a:srgbClr xmlns:mc="http://schemas.openxmlformats.org/markup-compatibility/2006" xmlns:a14="http://schemas.microsoft.com/office/drawing/2010/main" val="000000" mc:Ignorable="a14" a14:legacySpreadsheetColorIndex="21">
                <a:gamma/>
                <a:shade val="46275"/>
                <a:invGamma/>
              </a:srgbClr>
            </a:gs>
            <a:gs pos="100000">
              <a:srgbClr xmlns:mc="http://schemas.openxmlformats.org/markup-compatibility/2006" xmlns:a14="http://schemas.microsoft.com/office/drawing/2010/main" val="008080" mc:Ignorable="a14" a14:legacySpreadsheetColorIndex="21"/>
            </a:gs>
          </a:gsLst>
          <a:lin ang="5400000" scaled="1"/>
        </a:gradFill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0730994152046784"/>
          <c:y val="0.0752688172043011"/>
          <c:w val="0.669590643274854"/>
          <c:h val="0.8279569892473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පුරවැසි</c:v>
                </c:pt>
              </c:strCache>
            </c:strRef>
          </c:tx>
          <c:spPr>
            <a:solidFill>
              <a:srgbClr val="63AAFE"/>
            </a:solidFill>
            <a:ln w="15216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4.0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පුර:නොවන  </c:v>
                </c:pt>
              </c:strCache>
            </c:strRef>
          </c:tx>
          <c:spPr>
            <a:solidFill>
              <a:srgbClr val="DD2D32"/>
            </a:solidFill>
            <a:ln w="15216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51.0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වහලුන්</c:v>
                </c:pt>
              </c:strCache>
            </c:strRef>
          </c:tx>
          <c:spPr>
            <a:solidFill>
              <a:srgbClr val="FFF58C"/>
            </a:solidFill>
            <a:ln w="15216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Sheet1!$B$4:$E$4</c:f>
              <c:numCache>
                <c:formatCode>General</c:formatCode>
                <c:ptCount val="4"/>
                <c:pt idx="0">
                  <c:v>27.5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-2056728712"/>
        <c:axId val="-2056756952"/>
        <c:axId val="0"/>
      </c:bar3DChart>
      <c:catAx>
        <c:axId val="-2056728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80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88" b="1" i="0" u="none" strike="noStrike" baseline="0">
                <a:solidFill>
                  <a:srgbClr val="000000"/>
                </a:solidFill>
                <a:latin typeface="Garamond"/>
                <a:ea typeface="Garamond"/>
                <a:cs typeface="Garamond"/>
              </a:defRPr>
            </a:pPr>
            <a:endParaRPr lang="en-US"/>
          </a:p>
        </c:txPr>
        <c:crossAx val="-20567569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56756952"/>
        <c:scaling>
          <c:orientation val="minMax"/>
        </c:scaling>
        <c:delete val="0"/>
        <c:axPos val="l"/>
        <c:majorGridlines>
          <c:spPr>
            <a:ln w="3804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80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88" b="1" i="0" u="none" strike="noStrike" baseline="0">
                <a:solidFill>
                  <a:srgbClr val="FFFFFF"/>
                </a:solidFill>
                <a:latin typeface="Garamond"/>
                <a:ea typeface="Garamond"/>
                <a:cs typeface="Garamond"/>
              </a:defRPr>
            </a:pPr>
            <a:endParaRPr lang="en-US"/>
          </a:p>
        </c:txPr>
        <c:crossAx val="-2056728712"/>
        <c:crosses val="autoZero"/>
        <c:crossBetween val="between"/>
      </c:valAx>
      <c:spPr>
        <a:noFill/>
        <a:ln w="30431">
          <a:noFill/>
        </a:ln>
      </c:spPr>
    </c:plotArea>
    <c:legend>
      <c:legendPos val="r"/>
      <c:layout>
        <c:manualLayout>
          <c:xMode val="edge"/>
          <c:yMode val="edge"/>
          <c:x val="0.735374635975296"/>
          <c:y val="0.198924731182796"/>
          <c:w val="0.264625364024704"/>
          <c:h val="0.698924731182796"/>
        </c:manualLayout>
      </c:layout>
      <c:overlay val="0"/>
      <c:spPr>
        <a:noFill/>
        <a:ln w="3804">
          <a:solidFill>
            <a:srgbClr val="000000"/>
          </a:solidFill>
          <a:prstDash val="solid"/>
        </a:ln>
      </c:spPr>
      <c:txPr>
        <a:bodyPr/>
        <a:lstStyle/>
        <a:p>
          <a:pPr>
            <a:defRPr sz="2800" b="1" i="0" u="none" strike="noStrike" baseline="0">
              <a:solidFill>
                <a:srgbClr val="FFFFFF"/>
              </a:solidFill>
              <a:latin typeface="Garamond"/>
              <a:ea typeface="Garamond"/>
              <a:cs typeface="Garamond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000090"/>
    </a:solidFill>
    <a:ln w="45647">
      <a:solidFill>
        <a:srgbClr val="000000"/>
      </a:solidFill>
      <a:prstDash val="solid"/>
    </a:ln>
  </c:spPr>
  <c:txPr>
    <a:bodyPr/>
    <a:lstStyle/>
    <a:p>
      <a:pPr>
        <a:defRPr sz="1288" b="1" i="0" u="none" strike="noStrike" baseline="0">
          <a:solidFill>
            <a:srgbClr val="000000"/>
          </a:solidFill>
          <a:latin typeface="Garamond"/>
          <a:ea typeface="Garamond"/>
          <a:cs typeface="Garamond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8B65A51-97C2-7342-977B-6FE6F1D5C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498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00A6707-61AA-FE44-8F97-BFBFD19EA9AF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English</a:t>
            </a:r>
            <a:r>
              <a:rPr lang="en-US" baseline="0">
                <a:latin typeface="Arial" charset="0"/>
              </a:rPr>
              <a:t> on slides 23, 52</a:t>
            </a: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09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BD8AA89-C965-D448-BDCC-DD9604861607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 smtClean="0">
                <a:latin typeface="Arial" charset="0"/>
                <a:cs typeface="+mj-cs"/>
              </a:rPr>
              <a:t>රෝම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නගරයක්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වන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පිලිප්පියෙහිදී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පාවුල්තුමා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විසින්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ස්වර්ගීක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පුරවැසිභාවය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පිළිබඳව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අවධාරණය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කරයි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dirty="0" smtClean="0">
                <a:latin typeface="Arial" charset="0"/>
                <a:cs typeface="+mj-cs"/>
              </a:rPr>
              <a:t>(</a:t>
            </a:r>
            <a:r>
              <a:rPr lang="en-US" dirty="0" err="1" smtClean="0">
                <a:latin typeface="Arial" charset="0"/>
                <a:cs typeface="+mj-cs"/>
              </a:rPr>
              <a:t>පිලිප්පි</a:t>
            </a:r>
            <a:r>
              <a:rPr lang="en-US" dirty="0" smtClean="0">
                <a:latin typeface="Arial" charset="0"/>
                <a:cs typeface="+mj-cs"/>
              </a:rPr>
              <a:t> </a:t>
            </a:r>
            <a:r>
              <a:rPr lang="en-US" dirty="0">
                <a:latin typeface="Arial" charset="0"/>
                <a:cs typeface="+mj-cs"/>
              </a:rPr>
              <a:t>3:20).</a:t>
            </a:r>
          </a:p>
          <a:p>
            <a:pPr eaLnBrk="1" hangingPunct="1"/>
            <a:r>
              <a:rPr lang="si-LK" dirty="0" smtClean="0">
                <a:latin typeface="Arial" charset="0"/>
                <a:cs typeface="+mj-cs"/>
              </a:rPr>
              <a:t>පාවුල්ව තමාව ගෞරවයෙන් සැළකූ සභාවන් ඉදිරියේ  තමන් යේසුස් 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වහන්සේ</a:t>
            </a:r>
            <a:r>
              <a:rPr lang="si-LK" dirty="0" smtClean="0">
                <a:latin typeface="Arial" charset="0"/>
                <a:cs typeface="+mj-cs"/>
              </a:rPr>
              <a:t>ගේ දාසයෙකු ලෙසට හදුන්වාදුන් අතර එය බොහෝ පාඨකයන් විසින් ඔහුව ඒත්තු ගැනීමට කාරණයක් විය.</a:t>
            </a:r>
            <a:r>
              <a:rPr lang="en-US" dirty="0" smtClean="0">
                <a:latin typeface="Arial" charset="0"/>
                <a:cs typeface="+mj-cs"/>
              </a:rPr>
              <a:t> (</a:t>
            </a:r>
            <a:r>
              <a:rPr lang="si-LK" baseline="0" dirty="0" smtClean="0">
                <a:latin typeface="Arial" charset="0"/>
                <a:cs typeface="+mj-cs"/>
              </a:rPr>
              <a:t>පිලිප්පි</a:t>
            </a:r>
            <a:r>
              <a:rPr lang="en-US" dirty="0" smtClean="0">
                <a:latin typeface="Arial" charset="0"/>
                <a:cs typeface="+mj-cs"/>
              </a:rPr>
              <a:t> </a:t>
            </a:r>
            <a:r>
              <a:rPr lang="en-US" dirty="0">
                <a:latin typeface="Arial" charset="0"/>
                <a:cs typeface="+mj-cs"/>
              </a:rPr>
              <a:t>1:1; 1 </a:t>
            </a:r>
            <a:r>
              <a:rPr lang="en-US" dirty="0" err="1" smtClean="0">
                <a:latin typeface="Arial" charset="0"/>
                <a:cs typeface="+mj-cs"/>
              </a:rPr>
              <a:t>තෙසලෝනික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dirty="0" smtClean="0">
                <a:latin typeface="Arial" charset="0"/>
                <a:cs typeface="+mj-cs"/>
              </a:rPr>
              <a:t>. </a:t>
            </a:r>
            <a:r>
              <a:rPr lang="en-US" dirty="0">
                <a:latin typeface="Arial" charset="0"/>
                <a:cs typeface="+mj-cs"/>
              </a:rPr>
              <a:t>1:1).</a:t>
            </a:r>
          </a:p>
          <a:p>
            <a:pPr eaLnBrk="1" hangingPunct="1"/>
            <a:r>
              <a:rPr lang="en-US" dirty="0" err="1" smtClean="0">
                <a:latin typeface="Arial" charset="0"/>
                <a:cs typeface="+mj-cs"/>
              </a:rPr>
              <a:t>සභාවන්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පාවුල්ගේ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අධිකාරිත්ව්‍ය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පිළිබඳව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සැක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කරනවිට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ඔහු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අපොස්තුලුවරයෙක්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බව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කියා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baseline="0" dirty="0" err="1" smtClean="0">
                <a:latin typeface="Arial" charset="0"/>
                <a:cs typeface="+mj-cs"/>
              </a:rPr>
              <a:t>සිටයේය</a:t>
            </a:r>
            <a:r>
              <a:rPr lang="en-US" baseline="0" dirty="0" smtClean="0">
                <a:latin typeface="Arial" charset="0"/>
                <a:cs typeface="+mj-cs"/>
              </a:rPr>
              <a:t> . </a:t>
            </a:r>
            <a:r>
              <a:rPr lang="en-US" dirty="0" smtClean="0">
                <a:latin typeface="Arial" charset="0"/>
                <a:cs typeface="+mj-cs"/>
              </a:rPr>
              <a:t>(</a:t>
            </a:r>
            <a:r>
              <a:rPr lang="en-US" dirty="0" err="1" smtClean="0">
                <a:latin typeface="Arial" charset="0"/>
                <a:cs typeface="+mj-cs"/>
              </a:rPr>
              <a:t>ගලාති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dirty="0" smtClean="0">
                <a:latin typeface="Arial" charset="0"/>
                <a:cs typeface="+mj-cs"/>
              </a:rPr>
              <a:t>. </a:t>
            </a:r>
            <a:r>
              <a:rPr lang="en-US" dirty="0">
                <a:latin typeface="Arial" charset="0"/>
                <a:cs typeface="+mj-cs"/>
              </a:rPr>
              <a:t>1:1; </a:t>
            </a:r>
            <a:r>
              <a:rPr lang="en-US" dirty="0" err="1" smtClean="0">
                <a:latin typeface="Arial" charset="0"/>
                <a:cs typeface="+mj-cs"/>
              </a:rPr>
              <a:t>කොලොස්සි</a:t>
            </a:r>
            <a:r>
              <a:rPr lang="en-US" baseline="0" dirty="0" smtClean="0">
                <a:latin typeface="Arial" charset="0"/>
                <a:cs typeface="+mj-cs"/>
              </a:rPr>
              <a:t> </a:t>
            </a:r>
            <a:r>
              <a:rPr lang="en-US" dirty="0" smtClean="0">
                <a:latin typeface="Arial" charset="0"/>
                <a:cs typeface="+mj-cs"/>
              </a:rPr>
              <a:t>. </a:t>
            </a:r>
            <a:r>
              <a:rPr lang="en-US" dirty="0">
                <a:latin typeface="Arial" charset="0"/>
                <a:cs typeface="+mj-cs"/>
              </a:rPr>
              <a:t>1:1).</a:t>
            </a:r>
          </a:p>
        </p:txBody>
      </p:sp>
    </p:spTree>
    <p:extLst>
      <p:ext uri="{BB962C8B-B14F-4D97-AF65-F5344CB8AC3E}">
        <p14:creationId xmlns:p14="http://schemas.microsoft.com/office/powerpoint/2010/main" val="981331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89BF903-255E-7B4C-99C0-D0C5CC5E4400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15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7301697-9BA6-0F4C-8199-C36525087915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57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C3D46CE-9A72-F546-8D3C-92F1F69B5D75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24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9616F52D-0745-0F46-88F1-DC7A50400C8E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07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B2BAB00-6F9F-5D42-A512-E2E1A69F8385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8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8AE3F54-B41F-1A45-87B0-FBB0EA224B7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93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98CC671-5DD3-7048-9A4F-C38F5EC1D9B9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52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78CC06B2-11DA-6B4F-A92B-81789985AC60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583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65E5DC1-AECF-2F4D-8093-F1E09599870F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49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F329A709-61A0-B846-87B5-86A347D0F1F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34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74F5871-E93B-B841-B77F-B9271C2A3D19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19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54EF6F3-2013-9C45-937E-4FA505D6DB20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86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3680EFB-CF57-2B49-A8CA-4E64E274FBF9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06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9E37AC0-0F0E-2A4C-AC53-1CF6ABAA1C31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08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828E6B0-82AE-3A4D-90BE-03C1792B9FA1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4457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D3D3F9B5-70FE-DD40-92C7-F6E65FFA4896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863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C778B73-542B-634C-9775-8E9E4EF02054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273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01CC9A0-313F-F446-8902-4E2F038704F0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06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BE45EB38-F965-6C46-BCBD-F2AF2F41BBFF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79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5ECAFEF7-50A2-104F-BEAF-D4E35FC69655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98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36189FA-CB1E-374B-9230-2B13FE74E7E0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596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1CAE8592-0161-6245-921D-B5D7F7A6F872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320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DBDD9FA-49AB-7843-A1EF-1373CC838CDB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986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F56BBFF-C17E-EB48-A86A-ECC7FF4B8AB6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52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E2C775E-22DF-0E4F-8D33-0CFA473BFB3F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643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41ECA47-6E1A-304C-A880-54F75AA46B47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400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Slaves were considered property in the Roman world and had no rights.</a:t>
            </a:r>
            <a:r>
              <a:rPr lang="en-SG">
                <a:effectLst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240D20-2ADB-B249-9347-DAEFFA89E530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347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F5EA0D3-D020-3D4A-85AD-6A4BAE3185BC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436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AA92444-B7E9-1542-B87E-4632EFA0A246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1637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EB85B36-4C26-6140-A357-0A53D3B4BC51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016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DA99A69-6590-A748-9800-E6C8F56997E1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08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36189FA-CB1E-374B-9230-2B13FE74E7E0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587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ACCAAC02-5750-5541-BA51-D8FFE26EB842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20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948FA0B-C78C-984A-80A8-1D432A682C53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69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8AC2F1ED-4090-304B-BEF3-E648EC9E1B2E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5054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AA947F7-50E8-D740-95CD-7A2BD5D755D8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645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D37BEC6-6A2E-334F-9AF2-D0E151F6EAA3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631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ECB0DC3-7BEC-124C-8C63-F78BEA13C180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545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65C2F13B-50B4-3248-A873-BBF65256E043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6500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3894C327-C0DC-D741-A650-2311F1F9CF66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2093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DD20E03-5863-A946-A582-E5FEC8DA5187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818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E6315FF1-5503-A347-AB63-B6FC972669C3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80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36189FA-CB1E-374B-9230-2B13FE74E7E0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835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Backgrounds (</a:t>
            </a:r>
            <a:r>
              <a:rPr lang="en-US" sz="1200" b="0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nb</a:t>
            </a:r>
            <a:r>
              <a:rPr lang="en-US" sz="1200" b="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491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236189FA-CB1E-374B-9230-2B13FE74E7E0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07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4B93C92C-742E-1446-AEC6-C84A022CB858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i-LK" dirty="0" smtClean="0">
                <a:latin typeface="Arial" charset="0"/>
              </a:rPr>
              <a:t>මෙම සැසිවාරයෙහි </a:t>
            </a:r>
            <a:r>
              <a:rPr lang="si-LK" baseline="0" dirty="0" smtClean="0">
                <a:latin typeface="Arial" charset="0"/>
              </a:rPr>
              <a:t>මූලික</a:t>
            </a:r>
            <a:r>
              <a:rPr lang="si-LK" dirty="0" smtClean="0">
                <a:latin typeface="aKandyNew" pitchFamily="34" charset="0"/>
                <a:cs typeface="+mj-cs"/>
              </a:rPr>
              <a:t> </a:t>
            </a:r>
            <a:r>
              <a:rPr lang="si-LK" dirty="0" smtClean="0">
                <a:latin typeface="Arial" charset="0"/>
              </a:rPr>
              <a:t>උප මාතෘකා තුන මෙය වේ.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14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C90B1AAF-E747-274D-980B-3073AADB621D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i-LK" dirty="0" smtClean="0">
              <a:latin typeface="Arial" charset="0"/>
            </a:endParaRPr>
          </a:p>
          <a:p>
            <a:pPr eaLnBrk="1" hangingPunct="1"/>
            <a:r>
              <a:rPr lang="si-LK" dirty="0" smtClean="0">
                <a:latin typeface="Arial" charset="0"/>
              </a:rPr>
              <a:t>මට කිසිදාවත් සිංගප්පූරු</a:t>
            </a:r>
            <a:r>
              <a:rPr lang="si-LK" baseline="0" dirty="0" smtClean="0">
                <a:latin typeface="Arial" charset="0"/>
              </a:rPr>
              <a:t> ගොවියෙක් මුණගැසී නැත</a:t>
            </a:r>
            <a:r>
              <a:rPr lang="en-US" dirty="0" smtClean="0">
                <a:latin typeface="Arial" charset="0"/>
              </a:rPr>
              <a:t>.</a:t>
            </a:r>
            <a:r>
              <a:rPr lang="si-LK" dirty="0" smtClean="0">
                <a:latin typeface="Arial" charset="0"/>
              </a:rPr>
              <a:t> බෝහෝ දුරට අපට පළමු ශතවර්ෂයේ තත්වයට ළගා විය නොහැක . 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25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fld id="{03CF16C1-9194-3B45-B8FD-75C38908D3A8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5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jpe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99616223-79E5-DF46-A695-61CA9157B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29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F52F6A6A-AF7A-5246-AB35-312CD574D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2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8E81FD8-4D4A-604D-8643-D7B8AD82D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25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D4060B96-80F5-EC46-BD92-B14CB5FE1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18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701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701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A64EF-FD28-8E42-A042-A8E35EEA5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31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D9052-8C05-A148-A7CC-98BCFAD81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45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A38D1-78B2-4948-8A85-8D190B9405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28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098F9-DDD1-674C-8378-E8BAECD36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2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13052-D2EC-CA4D-998E-7D645687F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57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93996-2F7F-574F-8100-55942580D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2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74246-F1B7-6244-8B3A-2C8B3AECF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8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A7E6D543-4E07-5041-B06B-14674DE97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58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9F5CD-74E4-DF4D-A7E0-0F595443A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2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BEC5B-4BA6-3C4E-9986-56B681C58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40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01B78-E45B-D14A-87BE-0FC1CF1E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7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9C197-25FA-1047-A63E-7FB7C47FF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0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2087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087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5F2BA-4446-B240-9CD8-14C00140B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AE01C-18E1-8B47-AF79-B97F1387C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9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98F78-9A73-4747-8DB3-ED883DD67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1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2117A-948B-9844-BA7E-637A519C8D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5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90B24-C17D-A54F-9051-F41993B93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88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F7E3-5CA2-6A45-843C-C89C9D9D4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68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4DE3EB5-9C5D-5143-BD56-95955048D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0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C9440-0080-BA4C-BDEE-87CFD092A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29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528C9-650D-AE4B-AE57-1748BCEED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14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D3A83-2E78-0D4C-95E7-43CC023F9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99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9B92A-891C-DF4B-B09D-E0166EE43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73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7A2B7-D649-9643-BAA9-747535957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53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AED61015-4874-1549-AA6B-2D8961338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0243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CAE411FF-5260-E146-BE7E-F39851857E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5579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DAACBF54-9432-5148-9326-F21963542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30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C03D89C5-7E78-FD4E-93A9-E347EC214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882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953AAD9C-6566-A941-93F6-62FFC0D19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3765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60AD916-4D0D-7F48-9508-D1931BC11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73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D81F8566-4AA4-2842-A48F-AC1222AEC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1073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3B050850-1A11-C049-BEDF-EC7F2B6E5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3224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23BDC1FB-764A-AE44-A464-0D9D31B55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169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D337CC9A-871F-AF46-9A66-2B16E6F1B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4739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0BF505CC-4213-7343-8AC9-B4CAE6C8D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2007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>
              <a:defRPr/>
            </a:pPr>
            <a:fld id="{94697EDA-5174-F94B-989F-BDCCD6388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14803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69784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34869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89965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2778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1078A2D-C665-A54A-B8F7-10AFE10A8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11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97336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41797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64459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47806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88172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40817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70347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D550F-51D4-5E47-8CBA-0BF20D4411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104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2B873-EF25-784B-8994-47C9CD1FF2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43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918EC-E0EE-AE4B-BA03-243A3B6FD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8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4BD92F4-81C9-994D-867C-E67781AFA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06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84FEE-9CCB-AC49-9BD5-6AF4372C2A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46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59282F-1E9B-4B4E-8086-C5AF6D908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067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A5E10-0DC3-B148-9054-720937B961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25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EB2D5-B527-A240-AF63-6F1B59325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89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ABD42-B76D-FF48-B2C5-55AE42A49B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37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1803C-8C76-9C48-ADF9-E01DBC0BAB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859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C06B2-E636-1044-8805-2F750F5F28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594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4D05E-93BC-AC4C-BDDB-0604736EB1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106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fld id="{9292628A-7A53-4F8F-A355-8B937F00BF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462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1AB96-3B6E-432C-80F2-312091DF7B6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F98A0A9-44E8-804F-9427-CCC490779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19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99EFF-1F38-45B9-B6ED-EC7FE96479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65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EB38A-E0DF-4F69-8ECB-918CF6C6EF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65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2CA68A-DE22-43A4-8ED9-340EC1F406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268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6F98E3-BD6F-40E8-AA68-3F95142C90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607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63911-6629-48D3-BFE4-8FCF50C203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2867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7430C-AA77-48C4-BB0B-F6623A84CF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57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9D7FEF-F6CD-4454-9A99-3BC9C39B22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947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302E5-601C-44ED-998D-036D118966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84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56B7E-3200-4B11-9B05-FA62042B4C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493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A6882-79BA-4FB9-AEB1-E429DFBE73A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40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832960ED-C755-1D47-943E-B36E842E9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9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57800" y="1981200"/>
            <a:ext cx="3733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57800" y="4114800"/>
            <a:ext cx="3733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65A51-BAC8-4995-BFF5-036540566C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932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95E63-C547-4408-85EA-C7F7B23C8C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554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1600" y="1981200"/>
            <a:ext cx="3733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371600" y="4114800"/>
            <a:ext cx="3733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5F638-9822-4BE4-8514-465290AFD0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087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DA6D14-D0CC-2D44-AFEF-798D3B685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01356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4907301-DADE-224C-85F9-0339FAB2C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98918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4AA3823-0EA3-8943-BB85-002670C45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25635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27F5613-22FF-1742-90CB-ACCF538F9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71194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51022B9-DFC7-9248-8CCD-1D5C892DD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86565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A10BB2-A608-C544-AC46-3E26C2738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97307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E22325-0364-034C-A34D-F7245D278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8393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8EA0D9-4F9A-3841-9C21-804DEA93E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976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1E6A4E-0F40-C943-8FD4-C0D1B1A66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00141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1309A25-FA88-C34C-9890-FFE95AAB1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93225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41E6253-BA10-1841-97C5-99C09B9A6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6461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9C72472-7C96-9545-B1C7-B84BDF176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5873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82.xml"/><Relationship Id="rId16" Type="http://schemas.openxmlformats.org/officeDocument/2006/relationships/theme" Target="../theme/theme7.xml"/><Relationship Id="rId17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29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31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331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332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03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32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031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332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charset="0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2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2595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595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595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grpSp>
          <p:nvGrpSpPr>
            <p:cNvPr id="1434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2595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6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7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  <p:sp>
            <p:nvSpPr>
              <p:cNvPr id="12597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latin typeface="Garamond" pitchFamily="-11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597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597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2597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435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1 w 717"/>
                <a:gd name="T1" fmla="*/ 845 h 845"/>
                <a:gd name="T2" fmla="*/ 731 w 717"/>
                <a:gd name="T3" fmla="*/ 821 h 845"/>
                <a:gd name="T4" fmla="*/ 588 w 717"/>
                <a:gd name="T5" fmla="*/ 605 h 845"/>
                <a:gd name="T6" fmla="*/ 413 w 717"/>
                <a:gd name="T7" fmla="*/ 396 h 845"/>
                <a:gd name="T8" fmla="*/ 228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6 w 717"/>
                <a:gd name="T15" fmla="*/ 198 h 845"/>
                <a:gd name="T16" fmla="*/ 407 w 717"/>
                <a:gd name="T17" fmla="*/ 408 h 845"/>
                <a:gd name="T18" fmla="*/ 582 w 717"/>
                <a:gd name="T19" fmla="*/ 623 h 845"/>
                <a:gd name="T20" fmla="*/ 731 w 717"/>
                <a:gd name="T21" fmla="*/ 845 h 845"/>
                <a:gd name="T22" fmla="*/ 73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4 w 407"/>
                <a:gd name="T1" fmla="*/ 414 h 414"/>
                <a:gd name="T2" fmla="*/ 414 w 407"/>
                <a:gd name="T3" fmla="*/ 396 h 414"/>
                <a:gd name="T4" fmla="*/ 229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3 w 407"/>
                <a:gd name="T13" fmla="*/ 204 h 414"/>
                <a:gd name="T14" fmla="*/ 414 w 407"/>
                <a:gd name="T15" fmla="*/ 414 h 414"/>
                <a:gd name="T16" fmla="*/ 414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97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435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0 w 586"/>
                <a:gd name="T1" fmla="*/ 0 h 599"/>
                <a:gd name="T2" fmla="*/ 582 w 586"/>
                <a:gd name="T3" fmla="*/ 0 h 599"/>
                <a:gd name="T4" fmla="*/ 414 w 586"/>
                <a:gd name="T5" fmla="*/ 132 h 599"/>
                <a:gd name="T6" fmla="*/ 264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4 w 586"/>
                <a:gd name="T17" fmla="*/ 282 h 599"/>
                <a:gd name="T18" fmla="*/ 420 w 586"/>
                <a:gd name="T19" fmla="*/ 138 h 599"/>
                <a:gd name="T20" fmla="*/ 600 w 586"/>
                <a:gd name="T21" fmla="*/ 0 h 599"/>
                <a:gd name="T22" fmla="*/ 60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6 w 269"/>
                <a:gd name="T1" fmla="*/ 0 h 252"/>
                <a:gd name="T2" fmla="*/ 258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6 w 269"/>
                <a:gd name="T15" fmla="*/ 0 h 252"/>
                <a:gd name="T16" fmla="*/ 276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436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6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60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599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5992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93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994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defRPr>
            </a:lvl1pPr>
          </a:lstStyle>
          <a:p>
            <a:pPr>
              <a:defRPr/>
            </a:pPr>
            <a:fld id="{286B01EE-8970-2742-BE6B-E6F93139B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599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97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19811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2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3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4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5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6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7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8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19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0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1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2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3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4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5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6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7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8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29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0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1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2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3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4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5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6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7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8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39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0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1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2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3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  <p:sp>
          <p:nvSpPr>
            <p:cNvPr id="119844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Garamond" pitchFamily="-112" charset="0"/>
                <a:ea typeface="+mn-ea"/>
                <a:cs typeface="+mn-cs"/>
              </a:endParaRPr>
            </a:p>
          </p:txBody>
        </p:sp>
      </p:grpSp>
      <p:sp>
        <p:nvSpPr>
          <p:cNvPr id="119845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4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9847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48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49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charset="0"/>
              </a:defRPr>
            </a:lvl1pPr>
          </a:lstStyle>
          <a:p>
            <a:pPr>
              <a:defRPr/>
            </a:pPr>
            <a:fld id="{7B68B2E5-0439-7242-BCBC-4E9A3DF98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98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9" r:id="rId1"/>
    <p:sldLayoutId id="2147484400" r:id="rId2"/>
    <p:sldLayoutId id="2147484401" r:id="rId3"/>
    <p:sldLayoutId id="2147484402" r:id="rId4"/>
    <p:sldLayoutId id="2147484403" r:id="rId5"/>
    <p:sldLayoutId id="2147484404" r:id="rId6"/>
    <p:sldLayoutId id="2147484405" r:id="rId7"/>
    <p:sldLayoutId id="2147484406" r:id="rId8"/>
    <p:sldLayoutId id="2147484407" r:id="rId9"/>
    <p:sldLayoutId id="2147484408" r:id="rId10"/>
    <p:sldLayoutId id="2147484409" r:id="rId11"/>
  </p:sldLayoutIdLst>
  <p:transition xmlns:p14="http://schemas.microsoft.com/office/powerpoint/2010/main"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597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28BF5FF-47F4-FB4E-9BDF-2D98277AA23B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1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50000"/>
              </a:spcBef>
              <a:defRPr sz="1400"/>
            </a:lvl1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ct val="50000"/>
              </a:spcBef>
              <a:defRPr sz="1400"/>
            </a:lvl1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50000"/>
              </a:spcBef>
              <a:defRPr sz="1400"/>
            </a:lvl1pPr>
          </a:lstStyle>
          <a:p>
            <a:pPr eaLnBrk="1" hangingPunct="1"/>
            <a:fld id="{B8AECA21-D57C-4D89-8F5B-491DA7CF7058}" type="slidenum">
              <a:rPr lang="en-US" alt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pPr eaLnBrk="1" hangingPunct="1"/>
              <a:t>‹#›</a:t>
            </a:fld>
            <a:endParaRPr lang="en-US" altLang="en-US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pic>
        <p:nvPicPr>
          <p:cNvPr id="1030" name="Picture 6" descr="strtegic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22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8" r:id="rId4"/>
    <p:sldLayoutId id="2147484439" r:id="rId5"/>
    <p:sldLayoutId id="2147484440" r:id="rId6"/>
    <p:sldLayoutId id="2147484441" r:id="rId7"/>
    <p:sldLayoutId id="2147484442" r:id="rId8"/>
    <p:sldLayoutId id="2147484443" r:id="rId9"/>
    <p:sldLayoutId id="2147484444" r:id="rId10"/>
    <p:sldLayoutId id="2147484445" r:id="rId11"/>
    <p:sldLayoutId id="2147484446" r:id="rId12"/>
    <p:sldLayoutId id="2147484447" r:id="rId13"/>
    <p:sldLayoutId id="2147484448" r:id="rId14"/>
    <p:sldLayoutId id="21474844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1F0B"/>
          </a:solidFill>
          <a:latin typeface="Arial"/>
          <a:ea typeface="MS PGothic" pitchFamily="34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1F0B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1F0B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1F0B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21F0B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3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sz="28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98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398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398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AF57BF51-710C-E141-9D73-46A7A6850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814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emf"/><Relationship Id="rId5" Type="http://schemas.openxmlformats.org/officeDocument/2006/relationships/image" Target="../media/image5.jpeg"/><Relationship Id="rId6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7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7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87.xml"/><Relationship Id="rId3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hyperlink" Target="http://ccat.sas.upenn.edu/~thurley/Image5.jpg" TargetMode="External"/><Relationship Id="rId3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6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6" Type="http://schemas.openxmlformats.org/officeDocument/2006/relationships/image" Target="../media/image75.jpe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5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4.emf"/><Relationship Id="rId5" Type="http://schemas.openxmlformats.org/officeDocument/2006/relationships/image" Target="../media/image5.jpeg"/><Relationship Id="rId6" Type="http://schemas.openxmlformats.org/officeDocument/2006/relationships/image" Target="../media/image6.emf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7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64088" y="338572"/>
            <a:ext cx="3779912" cy="2514600"/>
          </a:xfrm>
        </p:spPr>
        <p:txBody>
          <a:bodyPr/>
          <a:lstStyle/>
          <a:p>
            <a:pPr eaLnBrk="1" hangingPunct="1">
              <a:defRPr/>
            </a:pPr>
            <a:r>
              <a:rPr lang="si-LK" sz="4800" dirty="0">
                <a:latin typeface="Arial" charset="0"/>
              </a:rPr>
              <a:t>සමාජ ආර්ථික සන්දර්</a:t>
            </a:r>
            <a:r>
              <a:rPr lang="si-LK" altLang="ja-JP" sz="4800" dirty="0"/>
              <a:t>භ</a:t>
            </a:r>
            <a:r>
              <a:rPr lang="si-LK" sz="4800" dirty="0" smtClean="0">
                <a:latin typeface="Arial" charset="0"/>
              </a:rPr>
              <a:t>ය</a:t>
            </a:r>
            <a:endParaRPr lang="en-US" sz="4800" dirty="0">
              <a:latin typeface="Arial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3545216"/>
            <a:ext cx="4495800" cy="2548080"/>
          </a:xfrm>
        </p:spPr>
        <p:txBody>
          <a:bodyPr/>
          <a:lstStyle/>
          <a:p>
            <a:pPr eaLnBrk="1" hangingPunct="1">
              <a:defRPr/>
            </a:pPr>
            <a:r>
              <a:rPr lang="si-LK" sz="2800" b="1" dirty="0">
                <a:latin typeface="Arial" charset="0"/>
              </a:rPr>
              <a:t>නව ගිවිසුම් යු</a:t>
            </a:r>
            <a:r>
              <a:rPr lang="si-LK" sz="2800" b="1" dirty="0" smtClean="0">
                <a:latin typeface="Arial" charset="0"/>
              </a:rPr>
              <a:t>ගය</a:t>
            </a:r>
            <a:r>
              <a:rPr lang="en-US" sz="2800" b="1" dirty="0" smtClean="0">
                <a:latin typeface="Arial" charset="0"/>
              </a:rPr>
              <a:t>ට </a:t>
            </a:r>
            <a:r>
              <a:rPr lang="si-LK" sz="2800" b="1" dirty="0" smtClean="0">
                <a:latin typeface="Arial" charset="0"/>
              </a:rPr>
              <a:t>හ</a:t>
            </a:r>
            <a:r>
              <a:rPr lang="si-LK" sz="2800" b="1" dirty="0">
                <a:latin typeface="Arial" charset="0"/>
              </a:rPr>
              <a:t>ා වර්තමානයට </a:t>
            </a:r>
            <a:endParaRPr lang="en-US" sz="2800" b="1" dirty="0" smtClean="0">
              <a:latin typeface="Arial" charset="0"/>
            </a:endParaRPr>
          </a:p>
          <a:p>
            <a:pPr eaLnBrk="1" hangingPunct="1">
              <a:defRPr/>
            </a:pPr>
            <a:r>
              <a:rPr lang="si-LK" sz="2800" b="1" dirty="0" smtClean="0">
                <a:latin typeface="Arial" charset="0"/>
              </a:rPr>
              <a:t>එද</a:t>
            </a:r>
            <a:r>
              <a:rPr lang="si-LK" sz="2800" b="1" dirty="0">
                <a:latin typeface="Arial" charset="0"/>
              </a:rPr>
              <a:t>ා සමාජ පංතිය හා අර්ථිකය බලපෑව</a:t>
            </a:r>
            <a:r>
              <a:rPr lang="si-LK" sz="2800" b="1" dirty="0" smtClean="0">
                <a:latin typeface="Arial" charset="0"/>
              </a:rPr>
              <a:t>ේ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n-US" sz="2800" b="1" dirty="0" err="1" smtClean="0">
                <a:latin typeface="Arial" charset="0"/>
              </a:rPr>
              <a:t>කෙසේද</a:t>
            </a:r>
            <a:r>
              <a:rPr lang="en-US" sz="2800" b="1" dirty="0" smtClean="0">
                <a:latin typeface="Arial" charset="0"/>
              </a:rPr>
              <a:t>?</a:t>
            </a:r>
            <a:endParaRPr lang="en-US" sz="2800" b="1" dirty="0">
              <a:latin typeface="Arial" charset="0"/>
            </a:endParaRPr>
          </a:p>
        </p:txBody>
      </p:sp>
      <p:pic>
        <p:nvPicPr>
          <p:cNvPr id="52228" name="Picture 4" descr="j0283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38054"/>
            <a:ext cx="271938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j0222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17795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2362516"/>
            <a:ext cx="1781175" cy="11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j022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764704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</a:rPr>
              <a:t>ජනගහන සංගණන</a:t>
            </a:r>
            <a:endParaRPr lang="en-US" sz="4000" dirty="0">
              <a:latin typeface="Arial" charset="0"/>
            </a:endParaRPr>
          </a:p>
        </p:txBody>
      </p:sp>
      <p:graphicFrame>
        <p:nvGraphicFramePr>
          <p:cNvPr id="2" name="Object 102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841003"/>
              </p:ext>
            </p:extLst>
          </p:nvPr>
        </p:nvGraphicFramePr>
        <p:xfrm>
          <a:off x="437579" y="1728788"/>
          <a:ext cx="8260085" cy="466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97</a:t>
            </a:r>
            <a:endParaRPr lang="en-US" sz="1800" b="1" smtClean="0">
              <a:latin typeface="Arial" charset="0"/>
            </a:endParaRPr>
          </a:p>
        </p:txBody>
      </p:sp>
      <p:sp>
        <p:nvSpPr>
          <p:cNvPr id="70661" name="TextBox 7"/>
          <p:cNvSpPr txBox="1">
            <a:spLocks noChangeArrowheads="1"/>
          </p:cNvSpPr>
          <p:nvPr/>
        </p:nvSpPr>
        <p:spPr bwMode="auto">
          <a:xfrm rot="16200000">
            <a:off x="-464255" y="3764111"/>
            <a:ext cx="2082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dirty="0" err="1" smtClean="0"/>
              <a:t>දහස්ගණන්</a:t>
            </a:r>
            <a:r>
              <a:rPr lang="en-US" dirty="0" smtClean="0"/>
              <a:t> </a:t>
            </a:r>
            <a:r>
              <a:rPr lang="en-US" dirty="0" err="1" smtClean="0"/>
              <a:t>ජනයා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5791200" y="2635250"/>
            <a:ext cx="324529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දෙකාපොලිසය</a:t>
            </a:r>
            <a:r>
              <a:rPr lang="en-US" sz="3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en-US" sz="3200" b="1" dirty="0">
              <a:solidFill>
                <a:schemeClr val="bg2"/>
              </a:solidFill>
              <a:effectLst>
                <a:glow rad="228600">
                  <a:schemeClr val="tx1">
                    <a:alpha val="98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8956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latin typeface="Arial" charset="0"/>
              </a:rPr>
              <a:t>ඉශ්‍රායෙල් ජනවාර්ගික ජනගහනය</a:t>
            </a:r>
            <a:endParaRPr lang="en-US" sz="3600" dirty="0">
              <a:latin typeface="Arial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809999" y="4800600"/>
            <a:ext cx="22907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යුදයාව</a:t>
            </a:r>
            <a:r>
              <a:rPr lang="en-US" sz="3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en-US" sz="3200" b="1" dirty="0">
              <a:solidFill>
                <a:schemeClr val="bg2"/>
              </a:solidFill>
              <a:effectLst>
                <a:glow rad="228600">
                  <a:schemeClr val="tx1">
                    <a:alpha val="98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4267199" y="1066800"/>
            <a:ext cx="22907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ගලීලය</a:t>
            </a:r>
            <a:r>
              <a:rPr lang="en-US" sz="3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en-US" sz="3200" b="1" dirty="0">
              <a:solidFill>
                <a:schemeClr val="bg2"/>
              </a:solidFill>
              <a:effectLst>
                <a:glow rad="228600">
                  <a:schemeClr val="tx1">
                    <a:alpha val="98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72710" name="Text Box 8"/>
          <p:cNvSpPr txBox="1">
            <a:spLocks noChangeArrowheads="1"/>
          </p:cNvSpPr>
          <p:nvPr/>
        </p:nvSpPr>
        <p:spPr bwMode="auto">
          <a:xfrm>
            <a:off x="6095999" y="806450"/>
            <a:ext cx="22907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බතනියා</a:t>
            </a:r>
            <a:r>
              <a:rPr lang="en-US" sz="3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en-US" sz="3200" b="1" dirty="0">
              <a:solidFill>
                <a:schemeClr val="bg2"/>
              </a:solidFill>
              <a:effectLst>
                <a:glow rad="228600">
                  <a:schemeClr val="tx1">
                    <a:alpha val="98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72711" name="Text Box 9"/>
          <p:cNvSpPr txBox="1">
            <a:spLocks noChangeArrowheads="1"/>
          </p:cNvSpPr>
          <p:nvPr/>
        </p:nvSpPr>
        <p:spPr bwMode="auto">
          <a:xfrm>
            <a:off x="5715000" y="3657600"/>
            <a:ext cx="181354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පෙරිය</a:t>
            </a:r>
            <a:r>
              <a:rPr lang="en-US" sz="3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en-US" sz="3200" b="1" dirty="0">
              <a:solidFill>
                <a:schemeClr val="bg2"/>
              </a:solidFill>
              <a:effectLst>
                <a:glow rad="228600">
                  <a:schemeClr val="tx1">
                    <a:alpha val="98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72712" name="Text Box 10"/>
          <p:cNvSpPr txBox="1">
            <a:spLocks noChangeArrowheads="1"/>
          </p:cNvSpPr>
          <p:nvPr/>
        </p:nvSpPr>
        <p:spPr bwMode="auto">
          <a:xfrm>
            <a:off x="5715000" y="6292850"/>
            <a:ext cx="295894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අරාබිය</a:t>
            </a:r>
            <a:r>
              <a:rPr lang="en-US" sz="3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en-US" sz="3200" b="1" dirty="0">
              <a:solidFill>
                <a:schemeClr val="bg2"/>
              </a:solidFill>
              <a:effectLst>
                <a:glow rad="228600">
                  <a:schemeClr val="tx1">
                    <a:alpha val="98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72713" name="Text Box 11"/>
          <p:cNvSpPr txBox="1">
            <a:spLocks noChangeArrowheads="1"/>
          </p:cNvSpPr>
          <p:nvPr/>
        </p:nvSpPr>
        <p:spPr bwMode="auto">
          <a:xfrm>
            <a:off x="3962399" y="2438400"/>
            <a:ext cx="22907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සමාරිය</a:t>
            </a:r>
            <a:r>
              <a:rPr lang="en-US" sz="3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  </a:t>
            </a:r>
            <a:endParaRPr lang="en-US" sz="3200" b="1" dirty="0">
              <a:solidFill>
                <a:schemeClr val="bg2"/>
              </a:solidFill>
              <a:effectLst>
                <a:glow rad="228600">
                  <a:schemeClr val="tx1">
                    <a:alpha val="98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72714" name="Text Box 12"/>
          <p:cNvSpPr txBox="1">
            <a:spLocks noChangeArrowheads="1"/>
          </p:cNvSpPr>
          <p:nvPr/>
        </p:nvSpPr>
        <p:spPr bwMode="auto">
          <a:xfrm>
            <a:off x="2209800" y="6096000"/>
            <a:ext cx="295894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sz="32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ඉදූමිය</a:t>
            </a:r>
            <a:r>
              <a:rPr lang="en-US" sz="32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98000"/>
                    </a:schemeClr>
                  </a:glow>
                </a:effectLst>
                <a:latin typeface="Arial"/>
                <a:cs typeface="Arial"/>
              </a:rPr>
              <a:t> </a:t>
            </a:r>
            <a:endParaRPr lang="en-US" sz="3200" b="1" dirty="0">
              <a:solidFill>
                <a:schemeClr val="bg2"/>
              </a:solidFill>
              <a:effectLst>
                <a:glow rad="228600">
                  <a:schemeClr val="tx1">
                    <a:alpha val="98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72715" name="Text Box 13"/>
          <p:cNvSpPr txBox="1">
            <a:spLocks noChangeArrowheads="1"/>
          </p:cNvSpPr>
          <p:nvPr/>
        </p:nvSpPr>
        <p:spPr bwMode="auto">
          <a:xfrm>
            <a:off x="2193925" y="2716213"/>
            <a:ext cx="9223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800"/>
              <a:t>Gentiles</a:t>
            </a:r>
          </a:p>
        </p:txBody>
      </p:sp>
      <p:graphicFrame>
        <p:nvGraphicFramePr>
          <p:cNvPr id="72716" name="Object 10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694984"/>
              </p:ext>
            </p:extLst>
          </p:nvPr>
        </p:nvGraphicFramePr>
        <p:xfrm>
          <a:off x="-36574" y="1981200"/>
          <a:ext cx="287813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hart" r:id="rId5" imgW="6096000" imgH="4076700" progId="MSGraph.Chart.8">
                  <p:embed followColorScheme="full"/>
                </p:oleObj>
              </mc:Choice>
              <mc:Fallback>
                <p:oleObj name="Chart" r:id="rId5" imgW="6096000" imgH="40767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 t="23415" r="35938" b="25073"/>
                      <a:stretch>
                        <a:fillRect/>
                      </a:stretch>
                    </p:blipFill>
                    <p:spPr bwMode="auto">
                      <a:xfrm>
                        <a:off x="-36574" y="1981200"/>
                        <a:ext cx="2878138" cy="16764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17" name="Object 10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142461"/>
              </p:ext>
            </p:extLst>
          </p:nvPr>
        </p:nvGraphicFramePr>
        <p:xfrm>
          <a:off x="-1226178" y="3484563"/>
          <a:ext cx="4082091" cy="2320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Chart" r:id="rId7" imgW="6007100" imgH="3975100" progId="MSGraph.Chart.8">
                  <p:embed followColorScheme="full"/>
                </p:oleObj>
              </mc:Choice>
              <mc:Fallback>
                <p:oleObj name="Chart" r:id="rId7" imgW="6007100" imgH="39751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 l="60938" t="23415" b="25073"/>
                      <a:stretch>
                        <a:fillRect/>
                      </a:stretch>
                    </p:blipFill>
                    <p:spPr bwMode="auto">
                      <a:xfrm>
                        <a:off x="-1226178" y="3484563"/>
                        <a:ext cx="4082091" cy="2320701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812" name="Line 44"/>
          <p:cNvSpPr>
            <a:spLocks noChangeShapeType="1"/>
          </p:cNvSpPr>
          <p:nvPr/>
        </p:nvSpPr>
        <p:spPr bwMode="auto">
          <a:xfrm>
            <a:off x="1691680" y="4869160"/>
            <a:ext cx="2499320" cy="16004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1800"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32815" name="Line 47"/>
          <p:cNvSpPr>
            <a:spLocks noChangeShapeType="1"/>
          </p:cNvSpPr>
          <p:nvPr/>
        </p:nvSpPr>
        <p:spPr bwMode="auto">
          <a:xfrm flipV="1">
            <a:off x="1763688" y="2057400"/>
            <a:ext cx="3189312" cy="2307704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1800"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32816" name="Line 48"/>
          <p:cNvSpPr>
            <a:spLocks noChangeShapeType="1"/>
          </p:cNvSpPr>
          <p:nvPr/>
        </p:nvSpPr>
        <p:spPr bwMode="auto">
          <a:xfrm flipV="1">
            <a:off x="1691680" y="3048000"/>
            <a:ext cx="4099520" cy="1317104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 sz="1800"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32817" name="Text Box 49"/>
          <p:cNvSpPr txBox="1">
            <a:spLocks noChangeArrowheads="1"/>
          </p:cNvSpPr>
          <p:nvPr/>
        </p:nvSpPr>
        <p:spPr bwMode="auto">
          <a:xfrm>
            <a:off x="1524000" y="2335213"/>
            <a:ext cx="996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60%</a:t>
            </a:r>
          </a:p>
        </p:txBody>
      </p:sp>
      <p:sp>
        <p:nvSpPr>
          <p:cNvPr id="32818" name="Text Box 50"/>
          <p:cNvSpPr txBox="1">
            <a:spLocks noChangeArrowheads="1"/>
          </p:cNvSpPr>
          <p:nvPr/>
        </p:nvSpPr>
        <p:spPr bwMode="auto">
          <a:xfrm>
            <a:off x="304800" y="2335213"/>
            <a:ext cx="996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40%</a:t>
            </a:r>
          </a:p>
        </p:txBody>
      </p:sp>
      <p:sp>
        <p:nvSpPr>
          <p:cNvPr id="32819" name="Text Box 51"/>
          <p:cNvSpPr txBox="1">
            <a:spLocks noChangeArrowheads="1"/>
          </p:cNvSpPr>
          <p:nvPr/>
        </p:nvSpPr>
        <p:spPr bwMode="auto">
          <a:xfrm>
            <a:off x="8610600" y="1524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chemeClr val="bg2"/>
                </a:solidFill>
                <a:latin typeface="Arial" charset="0"/>
              </a:rPr>
              <a:t>97</a:t>
            </a:r>
            <a:endParaRPr lang="en-US" sz="1800" b="1" smtClean="0">
              <a:solidFill>
                <a:schemeClr val="bg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93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 animBg="1"/>
      <p:bldP spid="32773" grpId="0"/>
      <p:bldP spid="327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1524000"/>
            <a:ext cx="7924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Languages of the Empire</a:t>
            </a:r>
          </a:p>
        </p:txBody>
      </p:sp>
      <p:pic>
        <p:nvPicPr>
          <p:cNvPr id="74754" name="Picture 3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AutoShape 4" descr="Green marble"/>
          <p:cNvSpPr>
            <a:spLocks noChangeArrowheads="1"/>
          </p:cNvSpPr>
          <p:nvPr/>
        </p:nvSpPr>
        <p:spPr bwMode="auto">
          <a:xfrm>
            <a:off x="3124200" y="3429000"/>
            <a:ext cx="762000" cy="609600"/>
          </a:xfrm>
          <a:prstGeom prst="star5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37893" name="AutoShape 5" descr="Brown marble"/>
          <p:cNvSpPr>
            <a:spLocks noChangeArrowheads="1"/>
          </p:cNvSpPr>
          <p:nvPr/>
        </p:nvSpPr>
        <p:spPr bwMode="auto">
          <a:xfrm>
            <a:off x="6477000" y="4876800"/>
            <a:ext cx="914400" cy="914400"/>
          </a:xfrm>
          <a:prstGeom prst="star4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4757" name="WordArt 7"/>
          <p:cNvSpPr>
            <a:spLocks noChangeArrowheads="1" noChangeShapeType="1" noTextEdit="1"/>
          </p:cNvSpPr>
          <p:nvPr/>
        </p:nvSpPr>
        <p:spPr bwMode="auto">
          <a:xfrm>
            <a:off x="838200" y="3048000"/>
            <a:ext cx="29718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ලතින්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74758" name="WordArt 8"/>
          <p:cNvSpPr>
            <a:spLocks noChangeArrowheads="1" noChangeShapeType="1" noTextEdit="1"/>
          </p:cNvSpPr>
          <p:nvPr/>
        </p:nvSpPr>
        <p:spPr bwMode="auto">
          <a:xfrm>
            <a:off x="6324600" y="4419600"/>
            <a:ext cx="21336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Impact"/>
                <a:ea typeface="Impact"/>
                <a:cs typeface="Impact"/>
              </a:rPr>
              <a:t>අරාමීය</a:t>
            </a:r>
            <a:r>
              <a:rPr lang="en-US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Impact"/>
                <a:ea typeface="Impact"/>
                <a:cs typeface="Impact"/>
              </a:rPr>
              <a:t> </a:t>
            </a:r>
            <a:endParaRPr lang="en-US" sz="36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74759" name="WordArt 9"/>
          <p:cNvSpPr>
            <a:spLocks noChangeArrowheads="1" noChangeShapeType="1" noTextEdit="1"/>
          </p:cNvSpPr>
          <p:nvPr/>
        </p:nvSpPr>
        <p:spPr bwMode="auto">
          <a:xfrm>
            <a:off x="4267200" y="2971800"/>
            <a:ext cx="2971800" cy="1371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smtClean="0">
                <a:ln w="50800"/>
                <a:solidFill>
                  <a:schemeClr val="bg1">
                    <a:shade val="50000"/>
                  </a:schemeClr>
                </a:solidFill>
                <a:latin typeface="Impact"/>
                <a:ea typeface="Impact"/>
                <a:cs typeface="Impact"/>
              </a:rPr>
              <a:t> </a:t>
            </a:r>
            <a:r>
              <a:rPr lang="en-US" sz="3600" b="1" kern="10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Impact"/>
                <a:ea typeface="Impact"/>
                <a:cs typeface="Impact"/>
              </a:rPr>
              <a:t>ග්‍රීක</a:t>
            </a:r>
            <a:r>
              <a:rPr lang="en-US" sz="3600" b="1" kern="10" dirty="0" smtClean="0">
                <a:ln w="50800"/>
                <a:solidFill>
                  <a:schemeClr val="bg1">
                    <a:shade val="50000"/>
                  </a:schemeClr>
                </a:solidFill>
                <a:latin typeface="Impact"/>
                <a:ea typeface="Impact"/>
                <a:cs typeface="Impact"/>
              </a:rPr>
              <a:t> </a:t>
            </a:r>
            <a:endParaRPr lang="en-US" sz="3600" b="1" kern="10" dirty="0">
              <a:ln w="50800"/>
              <a:solidFill>
                <a:schemeClr val="bg1">
                  <a:shade val="50000"/>
                </a:schemeClr>
              </a:solidFill>
              <a:latin typeface="Impact"/>
              <a:ea typeface="Impact"/>
              <a:cs typeface="Impact"/>
            </a:endParaRPr>
          </a:p>
        </p:txBody>
      </p:sp>
      <p:sp>
        <p:nvSpPr>
          <p:cNvPr id="74760" name="WordArt 11"/>
          <p:cNvSpPr>
            <a:spLocks noChangeArrowheads="1" noChangeShapeType="1" noTextEdit="1"/>
          </p:cNvSpPr>
          <p:nvPr/>
        </p:nvSpPr>
        <p:spPr bwMode="auto">
          <a:xfrm>
            <a:off x="990600" y="228600"/>
            <a:ext cx="7010400" cy="1066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අධිරාජ්‍යයයේ</a:t>
            </a:r>
            <a:r>
              <a:rPr lang="en-US" sz="3600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  </a:t>
            </a:r>
            <a:r>
              <a:rPr lang="en-US" sz="3600" kern="1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භාෂාවන්</a:t>
            </a:r>
            <a:r>
              <a:rPr lang="en-US" sz="3600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 </a:t>
            </a:r>
            <a:endParaRPr lang="en-US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97</a:t>
            </a:r>
            <a:endParaRPr lang="en-US" sz="1800" b="1" smtClean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9992" y="1340768"/>
            <a:ext cx="4680520" cy="646331"/>
          </a:xfrm>
          <a:prstGeom prst="rect">
            <a:avLst/>
          </a:prstGeom>
          <a:solidFill>
            <a:srgbClr val="FF0000"/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රෝම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skoola Pota" panose="020B0502040204020203" pitchFamily="34" charset="0"/>
                <a:cs typeface="Iskoola Pota" panose="020B0502040204020203" pitchFamily="34" charset="0"/>
              </a:rPr>
              <a:t>අධිරාජ්‍යය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Garamond" charset="0"/>
              </a:rPr>
              <a:t>ලතින් භාෂාව: නෛතික භාෂාව</a:t>
            </a:r>
            <a:endParaRPr lang="en-US" sz="4000" dirty="0">
              <a:latin typeface="Garamond" charset="0"/>
            </a:endParaRPr>
          </a:p>
        </p:txBody>
      </p:sp>
      <p:pic>
        <p:nvPicPr>
          <p:cNvPr id="76802" name="Picture 5" descr="Roman Alphabe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-76200"/>
            <a:ext cx="937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Roman Alphabe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505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7" descr="Roman Alphabe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3726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 rot="-619316">
            <a:off x="57518" y="4218784"/>
            <a:ext cx="4643959" cy="1631216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2000" b="1" dirty="0"/>
              <a:t>ලතින් භාෂාවක් ව</a:t>
            </a:r>
            <a:r>
              <a:rPr lang="si-LK" sz="2000" b="1" dirty="0" smtClean="0"/>
              <a:t>ේ</a:t>
            </a:r>
            <a:r>
              <a:rPr lang="en-US" sz="2000" b="1" dirty="0" smtClean="0"/>
              <a:t> </a:t>
            </a:r>
          </a:p>
          <a:p>
            <a:r>
              <a:rPr lang="si-LK" sz="2000" b="1" dirty="0" smtClean="0"/>
              <a:t>ම</a:t>
            </a:r>
            <a:r>
              <a:rPr lang="si-LK" sz="2000" b="1" dirty="0"/>
              <a:t>ිය ගිය අය මෙන් විය හැක.</a:t>
            </a:r>
          </a:p>
          <a:p>
            <a:r>
              <a:rPr lang="si-LK" sz="2000" b="1" dirty="0"/>
              <a:t>එය පුරා</a:t>
            </a:r>
            <a:r>
              <a:rPr lang="si-LK" sz="2000" b="1" dirty="0">
                <a:latin typeface="Iskoola Pota" panose="020B0502040204020203" pitchFamily="34" charset="0"/>
                <a:cs typeface="Iskoola Pota" panose="020B0502040204020203" pitchFamily="34" charset="0"/>
              </a:rPr>
              <a:t>ණ </a:t>
            </a:r>
            <a:r>
              <a:rPr lang="en-US" sz="2000" b="1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බ්‍රිතාන්‍යයන්</a:t>
            </a:r>
            <a:r>
              <a:rPr lang="si-LK" sz="2000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sz="2000" b="1" dirty="0">
                <a:latin typeface="Iskoola Pota" panose="020B0502040204020203" pitchFamily="34" charset="0"/>
                <a:cs typeface="Iskoola Pota" panose="020B0502040204020203" pitchFamily="34" charset="0"/>
              </a:rPr>
              <a:t>ඝාතනය කර ඇත</a:t>
            </a:r>
          </a:p>
          <a:p>
            <a:r>
              <a:rPr lang="si-LK" sz="2000" b="1" dirty="0">
                <a:latin typeface="Iskoola Pota" panose="020B0502040204020203" pitchFamily="34" charset="0"/>
                <a:cs typeface="Iskoola Pota" panose="020B0502040204020203" pitchFamily="34" charset="0"/>
              </a:rPr>
              <a:t>දැන් එය මාව මරා දමයි!</a:t>
            </a:r>
          </a:p>
          <a:p>
            <a:r>
              <a:rPr lang="si-LK" sz="2000" b="1" dirty="0">
                <a:latin typeface="Iskoola Pota" panose="020B0502040204020203" pitchFamily="34" charset="0"/>
                <a:cs typeface="Iskoola Pota" panose="020B0502040204020203" pitchFamily="34" charset="0"/>
              </a:rPr>
              <a:t>(පැරණි </a:t>
            </a:r>
            <a:r>
              <a:rPr lang="en-US" sz="2000" b="1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බ්‍රි</a:t>
            </a:r>
            <a:r>
              <a:rPr lang="si-LK" sz="2000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තා</a:t>
            </a:r>
            <a:r>
              <a:rPr lang="en-US" sz="2000" b="1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න්‍ය</a:t>
            </a:r>
            <a:r>
              <a:rPr lang="en-US" sz="2000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sz="2000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sz="2000" b="1" dirty="0">
                <a:latin typeface="Iskoola Pota" panose="020B0502040204020203" pitchFamily="34" charset="0"/>
                <a:cs typeface="Iskoola Pota" panose="020B0502040204020203" pitchFamily="34" charset="0"/>
              </a:rPr>
              <a:t>පා</a:t>
            </a:r>
            <a:r>
              <a:rPr lang="si-LK" sz="2000" b="1" dirty="0"/>
              <a:t>සැල් ගායන</a:t>
            </a:r>
            <a:r>
              <a:rPr lang="si-LK" sz="2000" b="1" dirty="0" smtClean="0"/>
              <a:t>ා</a:t>
            </a:r>
            <a:r>
              <a:rPr lang="en-US" sz="2000" b="1" dirty="0" err="1" smtClean="0"/>
              <a:t>වක්</a:t>
            </a:r>
            <a:r>
              <a:rPr lang="en-US" sz="2000" b="1" dirty="0" smtClean="0"/>
              <a:t> </a:t>
            </a:r>
            <a:r>
              <a:rPr lang="si-LK" sz="2000" b="1" dirty="0" smtClean="0"/>
              <a:t>)</a:t>
            </a:r>
            <a:endParaRPr lang="en-US" sz="2000" b="1" dirty="0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 rot="1099395">
            <a:off x="4648200" y="1924050"/>
            <a:ext cx="10033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I = 1</a:t>
            </a:r>
            <a:endParaRPr lang="en-US" sz="1800" b="1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029200" y="2914650"/>
            <a:ext cx="18288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C = 100</a:t>
            </a:r>
            <a:endParaRPr lang="en-US" sz="1800" b="1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6172200" y="2152650"/>
            <a:ext cx="10033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V = 5</a:t>
            </a:r>
            <a:endParaRPr lang="en-US" sz="1800" b="1"/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 rot="-2038974">
            <a:off x="6705600" y="2514600"/>
            <a:ext cx="12192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L = 50</a:t>
            </a:r>
            <a:endParaRPr lang="en-US" sz="1800" b="1"/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 rot="1233363">
            <a:off x="7391400" y="2076450"/>
            <a:ext cx="12954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X = 10</a:t>
            </a:r>
            <a:endParaRPr lang="en-US" sz="1800" b="1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4499993" y="3505200"/>
            <a:ext cx="462495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Iskoola Pota" panose="020B0502040204020203" pitchFamily="34" charset="0"/>
                <a:cs typeface="Iskoola Pota" panose="020B0502040204020203" pitchFamily="34" charset="0"/>
              </a:rPr>
              <a:t>ප්‍රශ්න</a:t>
            </a:r>
            <a:r>
              <a:rPr lang="si-LK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Iskoola Pota" panose="020B0502040204020203" pitchFamily="34" charset="0"/>
                <a:cs typeface="Iskoola Pota" panose="020B0502040204020203" pitchFamily="34" charset="0"/>
              </a:rPr>
              <a:t>ය</a:t>
            </a: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: මෙම සං</a:t>
            </a:r>
            <a:r>
              <a:rPr lang="si-LK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ඛ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යා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එකත</a:t>
            </a: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ු කරන්න 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6769100" y="4191000"/>
            <a:ext cx="16891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en-US" b="1"/>
              <a:t>LXXXVIII</a:t>
            </a:r>
            <a:endParaRPr lang="en-US" sz="1800" b="1"/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6248400" y="5562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පිළිතුර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53" name="Text Box 17"/>
          <p:cNvSpPr txBox="1">
            <a:spLocks noChangeArrowheads="1"/>
          </p:cNvSpPr>
          <p:nvPr/>
        </p:nvSpPr>
        <p:spPr bwMode="auto">
          <a:xfrm>
            <a:off x="7696200" y="5562600"/>
            <a:ext cx="7620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C </a:t>
            </a:r>
            <a:endParaRPr lang="en-US" sz="1800" b="1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6769100" y="4876800"/>
            <a:ext cx="16891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en-US" b="1"/>
              <a:t>+ XII</a:t>
            </a:r>
            <a:endParaRPr lang="en-US" sz="1800" b="1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5029200" y="4191000"/>
            <a:ext cx="1003300" cy="514350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en-US" b="1"/>
              <a:t>88</a:t>
            </a:r>
            <a:endParaRPr lang="en-US" sz="1800" b="1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5041900" y="5562600"/>
            <a:ext cx="990600" cy="514350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en-US" b="1"/>
              <a:t>100 </a:t>
            </a:r>
            <a:endParaRPr lang="en-US" sz="1800" b="1"/>
          </a:p>
        </p:txBody>
      </p:sp>
      <p:sp>
        <p:nvSpPr>
          <p:cNvPr id="39957" name="Text Box 21"/>
          <p:cNvSpPr txBox="1">
            <a:spLocks noChangeArrowheads="1"/>
          </p:cNvSpPr>
          <p:nvPr/>
        </p:nvSpPr>
        <p:spPr bwMode="auto">
          <a:xfrm>
            <a:off x="5029200" y="4876800"/>
            <a:ext cx="1003300" cy="514350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en-US" b="1"/>
              <a:t>+ 12</a:t>
            </a:r>
            <a:endParaRPr lang="en-US" sz="1800" b="1"/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572000" y="5486400"/>
            <a:ext cx="419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9" name="Text Box 23"/>
          <p:cNvSpPr txBox="1">
            <a:spLocks noChangeArrowheads="1"/>
          </p:cNvSpPr>
          <p:nvPr/>
        </p:nvSpPr>
        <p:spPr bwMode="auto">
          <a:xfrm rot="-2038974">
            <a:off x="4027488" y="2640013"/>
            <a:ext cx="1397000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D = 500</a:t>
            </a:r>
            <a:endParaRPr lang="en-US" sz="1800" b="1"/>
          </a:p>
        </p:txBody>
      </p:sp>
      <p:sp>
        <p:nvSpPr>
          <p:cNvPr id="39960" name="Text Box 24"/>
          <p:cNvSpPr txBox="1">
            <a:spLocks noChangeArrowheads="1"/>
          </p:cNvSpPr>
          <p:nvPr/>
        </p:nvSpPr>
        <p:spPr bwMode="auto">
          <a:xfrm rot="509154">
            <a:off x="7439025" y="2971800"/>
            <a:ext cx="1628775" cy="514350"/>
          </a:xfrm>
          <a:prstGeom prst="rect">
            <a:avLst/>
          </a:prstGeom>
          <a:solidFill>
            <a:srgbClr val="80008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b="1"/>
              <a:t>M = 1000</a:t>
            </a:r>
            <a:endParaRPr lang="en-US" sz="1800" b="1"/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381000" y="1295400"/>
            <a:ext cx="3886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ඉතාල</a:t>
            </a:r>
            <a:r>
              <a:rPr lang="si-LK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ි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හෝඩියේ</a:t>
            </a:r>
            <a:r>
              <a:rPr lang="si-LK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ලතින් අක්ෂර 23 කි 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38600" y="1295400"/>
            <a:ext cx="5314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අකුරු පදනම් කරගත් සං</a:t>
            </a:r>
            <a:r>
              <a:rPr lang="si-LK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ඛ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යා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9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9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9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99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9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9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500"/>
                                        <p:tgtEl>
                                          <p:spTgt spid="39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500"/>
                                        <p:tgtEl>
                                          <p:spTgt spid="39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500"/>
                                        <p:tgtEl>
                                          <p:spTgt spid="39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9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94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94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9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99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99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99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99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399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9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build="allAtOnce" animBg="1"/>
      <p:bldP spid="39945" grpId="0" build="allAtOnce" animBg="1"/>
      <p:bldP spid="39946" grpId="0" build="allAtOnce" animBg="1"/>
      <p:bldP spid="39947" grpId="0" build="allAtOnce" animBg="1"/>
      <p:bldP spid="39948" grpId="0" build="allAtOnce" animBg="1"/>
      <p:bldP spid="39949" grpId="0" build="allAtOnce" animBg="1"/>
      <p:bldP spid="39950" grpId="0"/>
      <p:bldP spid="39951" grpId="0" animBg="1"/>
      <p:bldP spid="39952" grpId="0"/>
      <p:bldP spid="39953" grpId="0" animBg="1"/>
      <p:bldP spid="39954" grpId="0" animBg="1"/>
      <p:bldP spid="39955" grpId="0" animBg="1"/>
      <p:bldP spid="39956" grpId="0" animBg="1"/>
      <p:bldP spid="39957" grpId="0" animBg="1"/>
      <p:bldP spid="39958" grpId="0" animBg="1"/>
      <p:bldP spid="39959" grpId="0" build="allAtOnce" animBg="1"/>
      <p:bldP spid="39960" grpId="0" build="allAtOnce" animBg="1"/>
      <p:bldP spid="39962" grpId="0" build="p"/>
      <p:bldP spid="3996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74638"/>
            <a:ext cx="9080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err="1" smtClean="0">
                <a:latin typeface="Arial" charset="0"/>
              </a:rPr>
              <a:t>කුමක්</a:t>
            </a:r>
            <a:r>
              <a:rPr lang="en-US" sz="4800" dirty="0" smtClean="0">
                <a:latin typeface="Arial" charset="0"/>
              </a:rPr>
              <a:t> </a:t>
            </a:r>
            <a:r>
              <a:rPr lang="si-LK" sz="4800" dirty="0" smtClean="0">
                <a:latin typeface="Arial" charset="0"/>
              </a:rPr>
              <a:t>ද </a:t>
            </a:r>
            <a:r>
              <a:rPr lang="si-LK" sz="4800" dirty="0">
                <a:latin typeface="Arial" charset="0"/>
              </a:rPr>
              <a:t>මේ කියන්නේ?</a:t>
            </a:r>
            <a:endParaRPr lang="en-US" sz="4800" dirty="0">
              <a:latin typeface="Arial" charset="0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600200" y="5867400"/>
            <a:ext cx="754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Peter had an accent too!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457200" y="1600200"/>
            <a:ext cx="44561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MR PIGS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MR NOT PIGS!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OSAR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CM PENS?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LIB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MR PIGS!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4267200" y="1600200"/>
            <a:ext cx="487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Them are pigs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Them are not pigs!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Oh, yes they are!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See them pens?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Well I</a:t>
            </a:r>
            <a:r>
              <a:rPr lang="fr-FR" altLang="ja-JP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'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ll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be!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Them </a:t>
            </a:r>
            <a:r>
              <a:rPr lang="en-US" sz="3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are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pigs!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5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5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45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45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charRg st="67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519">
                                            <p:txEl>
                                              <p:charRg st="67" end="8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>
                                            <p:txEl>
                                              <p:charRg st="82" end="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4519">
                                            <p:txEl>
                                              <p:charRg st="82" end="9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5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6200"/>
            <a:ext cx="92964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5715000" y="2635250"/>
            <a:ext cx="2817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si-LK" sz="28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දෙකාපොලිසිය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276600" cy="1752600"/>
          </a:xfrm>
          <a:solidFill>
            <a:schemeClr val="bg1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latin typeface="Arial" charset="0"/>
              </a:rPr>
              <a:t>පලස්තීනයේ </a:t>
            </a:r>
            <a:r>
              <a:rPr lang="en-US" sz="3600" dirty="0" smtClean="0">
                <a:latin typeface="Arial" charset="0"/>
              </a:rPr>
              <a:t>අ</a:t>
            </a:r>
            <a:r>
              <a:rPr lang="si-LK" sz="3600" dirty="0" smtClean="0">
                <a:latin typeface="Arial" charset="0"/>
              </a:rPr>
              <a:t>රා</a:t>
            </a:r>
            <a:r>
              <a:rPr lang="en-US" sz="3600" dirty="0" err="1" smtClean="0">
                <a:latin typeface="Arial" charset="0"/>
              </a:rPr>
              <a:t>මීය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en-US" sz="3600" dirty="0" err="1" smtClean="0">
                <a:latin typeface="Arial" charset="0"/>
              </a:rPr>
              <a:t>බස</a:t>
            </a:r>
            <a:r>
              <a:rPr lang="en-US" sz="3600" dirty="0" smtClean="0">
                <a:latin typeface="Arial" charset="0"/>
              </a:rPr>
              <a:t> </a:t>
            </a:r>
            <a:endParaRPr lang="en-US" sz="3600" dirty="0">
              <a:latin typeface="Arial" charset="0"/>
            </a:endParaRPr>
          </a:p>
        </p:txBody>
      </p:sp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3810000" y="48006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යුදයාව</a:t>
            </a:r>
            <a:r>
              <a:rPr lang="en-US" sz="28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0901" name="Text Box 6"/>
          <p:cNvSpPr txBox="1">
            <a:spLocks noChangeArrowheads="1"/>
          </p:cNvSpPr>
          <p:nvPr/>
        </p:nvSpPr>
        <p:spPr bwMode="auto">
          <a:xfrm>
            <a:off x="4267200" y="1066800"/>
            <a:ext cx="182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ගලීලය</a:t>
            </a:r>
            <a:r>
              <a:rPr lang="en-US" sz="28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0902" name="Text Box 7"/>
          <p:cNvSpPr txBox="1">
            <a:spLocks noChangeArrowheads="1"/>
          </p:cNvSpPr>
          <p:nvPr/>
        </p:nvSpPr>
        <p:spPr bwMode="auto">
          <a:xfrm>
            <a:off x="6096000" y="806450"/>
            <a:ext cx="2292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බතනියා</a:t>
            </a:r>
            <a:r>
              <a:rPr lang="en-US" sz="28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0903" name="Text Box 8"/>
          <p:cNvSpPr txBox="1">
            <a:spLocks noChangeArrowheads="1"/>
          </p:cNvSpPr>
          <p:nvPr/>
        </p:nvSpPr>
        <p:spPr bwMode="auto">
          <a:xfrm>
            <a:off x="5715000" y="365760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පෙරිය</a:t>
            </a:r>
            <a:r>
              <a:rPr lang="en-US" sz="28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0904" name="Text Box 9"/>
          <p:cNvSpPr txBox="1">
            <a:spLocks noChangeArrowheads="1"/>
          </p:cNvSpPr>
          <p:nvPr/>
        </p:nvSpPr>
        <p:spPr bwMode="auto">
          <a:xfrm>
            <a:off x="5715000" y="6292850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අරාබිය</a:t>
            </a:r>
            <a:r>
              <a:rPr lang="en-US" sz="28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0905" name="Text Box 10"/>
          <p:cNvSpPr txBox="1">
            <a:spLocks noChangeArrowheads="1"/>
          </p:cNvSpPr>
          <p:nvPr/>
        </p:nvSpPr>
        <p:spPr bwMode="auto">
          <a:xfrm>
            <a:off x="3779838" y="2638425"/>
            <a:ext cx="20494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fontAlgn="t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සමාරිය</a:t>
            </a:r>
            <a:r>
              <a:rPr lang="en-US" sz="28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0906" name="Text Box 11"/>
          <p:cNvSpPr txBox="1">
            <a:spLocks noChangeArrowheads="1"/>
          </p:cNvSpPr>
          <p:nvPr/>
        </p:nvSpPr>
        <p:spPr bwMode="auto">
          <a:xfrm>
            <a:off x="2209800" y="6096000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ඉදූමිය</a:t>
            </a:r>
            <a:r>
              <a:rPr lang="en-US" sz="2800" b="1" dirty="0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 </a:t>
            </a:r>
            <a:endParaRPr lang="en-US" sz="2800" b="1" dirty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52391" y="1916832"/>
            <a:ext cx="7111897" cy="2862322"/>
          </a:xfrm>
          <a:prstGeom prst="rect">
            <a:avLst/>
          </a:prstGeom>
          <a:gradFill rotWithShape="1">
            <a:gsLst>
              <a:gs pos="0">
                <a:srgbClr val="800080"/>
              </a:gs>
              <a:gs pos="50000">
                <a:srgbClr val="3B003B"/>
              </a:gs>
              <a:gs pos="100000">
                <a:srgbClr val="80008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altLang="ja-JP" sz="3600" b="1" dirty="0" smtClean="0">
                <a:latin typeface="Arial" charset="0"/>
                <a:cs typeface="Arial" charset="0"/>
              </a:rPr>
              <a:t>"</a:t>
            </a:r>
            <a:r>
              <a:rPr lang="si-LK" sz="3600" dirty="0"/>
              <a:t>මඳ වේලාවකට පසු එතැන සිටි අය අවුත්, ''සැබැවින් ම ඔබත් ඔවුන්ගෙන් එක් කෙනෙක් ය; ඒ බව ඔබගේ කතා ලීලාවෙන් පෙනේ ය''යි පේදුරුට කී හ. </a:t>
            </a:r>
            <a:r>
              <a:rPr lang="fr-FR" altLang="ja-JP" sz="3600" b="1" dirty="0" smtClean="0">
                <a:latin typeface="Arial" charset="0"/>
                <a:cs typeface="Arial" charset="0"/>
              </a:rPr>
              <a:t>'"</a:t>
            </a:r>
            <a:endParaRPr lang="en-US" altLang="ja-JP" sz="3600" b="1" dirty="0">
              <a:latin typeface="Arial" charset="0"/>
              <a:cs typeface="Arial" charset="0"/>
            </a:endParaRPr>
          </a:p>
          <a:p>
            <a:pPr algn="r"/>
            <a:r>
              <a:rPr lang="en-US" sz="3600" b="1" dirty="0" smtClean="0">
                <a:latin typeface="Arial" charset="0"/>
                <a:cs typeface="Arial" charset="0"/>
              </a:rPr>
              <a:t>(</a:t>
            </a:r>
            <a:r>
              <a:rPr lang="en-US" sz="3600" b="1" dirty="0" err="1" smtClean="0">
                <a:latin typeface="Arial" charset="0"/>
                <a:cs typeface="Arial" charset="0"/>
              </a:rPr>
              <a:t>මතෙව්</a:t>
            </a:r>
            <a:r>
              <a:rPr lang="en-US" sz="3600" b="1" dirty="0" smtClean="0">
                <a:latin typeface="Arial" charset="0"/>
                <a:cs typeface="Arial" charset="0"/>
              </a:rPr>
              <a:t> </a:t>
            </a:r>
            <a:r>
              <a:rPr lang="en-US" sz="3600" b="1" dirty="0">
                <a:latin typeface="Arial" charset="0"/>
                <a:cs typeface="Arial" charset="0"/>
              </a:rPr>
              <a:t>26:73)</a:t>
            </a:r>
          </a:p>
        </p:txBody>
      </p:sp>
      <p:sp>
        <p:nvSpPr>
          <p:cNvPr id="38933" name="Text Box 21"/>
          <p:cNvSpPr txBox="1">
            <a:spLocks noChangeArrowheads="1"/>
          </p:cNvSpPr>
          <p:nvPr/>
        </p:nvSpPr>
        <p:spPr bwMode="auto">
          <a:xfrm>
            <a:off x="8705850" y="76200"/>
            <a:ext cx="4414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smtClean="0">
                <a:solidFill>
                  <a:schemeClr val="bg2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97</a:t>
            </a:r>
            <a:endParaRPr lang="en-US" sz="1400" b="1" smtClean="0">
              <a:solidFill>
                <a:schemeClr val="bg2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  <p:bldP spid="389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 descr="Qumran0001"/>
          <p:cNvPicPr>
            <a:picLocks noChangeAspect="1" noChangeArrowheads="1"/>
          </p:cNvPicPr>
          <p:nvPr/>
        </p:nvPicPr>
        <p:blipFill>
          <a:blip r:embed="rId3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chemeClr val="tx1"/>
                </a:solidFill>
                <a:latin typeface="Arial" charset="0"/>
              </a:rPr>
              <a:t>පලස්තිනයේ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හෙබ්‍රෙව්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charset="0"/>
              </a:rPr>
              <a:t>බස</a:t>
            </a:r>
            <a:r>
              <a:rPr lang="en-US" dirty="0" smtClean="0">
                <a:solidFill>
                  <a:schemeClr val="tx1"/>
                </a:solidFill>
                <a:latin typeface="Arial" charset="0"/>
              </a:rPr>
              <a:t> ?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839200" cy="1905000"/>
          </a:xfrm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latin typeface="Arial" charset="0"/>
              </a:rPr>
              <a:t>මීට පෙර සිතුවේ මුලුමනින්ම පාහේ නොදන්නා බවයි</a:t>
            </a:r>
          </a:p>
          <a:p>
            <a:pPr eaLnBrk="1" hangingPunct="1">
              <a:defRPr/>
            </a:pPr>
            <a:r>
              <a:rPr lang="si-LK" b="1" dirty="0">
                <a:latin typeface="Arial" charset="0"/>
              </a:rPr>
              <a:t>මෑ</a:t>
            </a:r>
            <a:r>
              <a:rPr lang="si-LK" b="1" dirty="0">
                <a:latin typeface="Iskoola Pota" panose="020B0502040204020203" pitchFamily="34" charset="0"/>
                <a:cs typeface="Iskoola Pota" panose="020B0502040204020203" pitchFamily="34" charset="0"/>
              </a:rPr>
              <a:t>ත </a:t>
            </a:r>
            <a:r>
              <a:rPr lang="en-US" b="1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අධ්‍යයනයන්</a:t>
            </a:r>
            <a:r>
              <a:rPr lang="en-US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b="1" dirty="0">
                <a:latin typeface="Iskoola Pota" panose="020B0502040204020203" pitchFamily="34" charset="0"/>
                <a:cs typeface="Iskoola Pota" panose="020B0502040204020203" pitchFamily="34" charset="0"/>
              </a:rPr>
              <a:t>කියා සිට</a:t>
            </a:r>
            <a:r>
              <a:rPr lang="si-LK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ි</a:t>
            </a:r>
            <a:r>
              <a:rPr lang="en-US" b="1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න්නේ</a:t>
            </a:r>
            <a:r>
              <a:rPr lang="en-US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එය </a:t>
            </a:r>
            <a:r>
              <a:rPr lang="si-LK" b="1" dirty="0">
                <a:latin typeface="Iskoola Pota" panose="020B0502040204020203" pitchFamily="34" charset="0"/>
                <a:cs typeface="Iskoola Pota" panose="020B0502040204020203" pitchFamily="34" charset="0"/>
              </a:rPr>
              <a:t>සාම</a:t>
            </a:r>
            <a:r>
              <a:rPr lang="si-LK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ා</a:t>
            </a:r>
            <a:r>
              <a:rPr lang="en-US" b="1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න්‍ය</a:t>
            </a:r>
            <a:r>
              <a:rPr lang="en-US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en-US" b="1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බසක්ව</a:t>
            </a:r>
            <a:r>
              <a:rPr lang="en-US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en-US" b="1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තිබූ</a:t>
            </a:r>
            <a:r>
              <a:rPr lang="en-US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බවය</a:t>
            </a:r>
            <a:r>
              <a:rPr lang="si-LK" b="1" dirty="0">
                <a:latin typeface="Iskoola Pota" panose="020B0502040204020203" pitchFamily="34" charset="0"/>
                <a:cs typeface="Iskoola Pota" panose="020B0502040204020203" pitchFamily="34" charset="0"/>
              </a:rPr>
              <a:t>ි</a:t>
            </a:r>
            <a:endParaRPr lang="en-US" b="1" dirty="0"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  <a:cs typeface="Arial" charset="0"/>
              </a:rPr>
              <a:t>98</a:t>
            </a:r>
            <a:endParaRPr lang="en-US" sz="1800" b="1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1524000"/>
            <a:ext cx="79248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Languages of the Empire</a:t>
            </a:r>
          </a:p>
        </p:txBody>
      </p:sp>
      <p:pic>
        <p:nvPicPr>
          <p:cNvPr id="84994" name="Picture 3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AutoShape 4" descr="Green marble"/>
          <p:cNvSpPr>
            <a:spLocks noChangeArrowheads="1"/>
          </p:cNvSpPr>
          <p:nvPr/>
        </p:nvSpPr>
        <p:spPr bwMode="auto">
          <a:xfrm>
            <a:off x="3124200" y="3429000"/>
            <a:ext cx="762000" cy="609600"/>
          </a:xfrm>
          <a:prstGeom prst="star5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37893" name="AutoShape 5" descr="Brown marble"/>
          <p:cNvSpPr>
            <a:spLocks noChangeArrowheads="1"/>
          </p:cNvSpPr>
          <p:nvPr/>
        </p:nvSpPr>
        <p:spPr bwMode="auto">
          <a:xfrm>
            <a:off x="6477000" y="4876800"/>
            <a:ext cx="914400" cy="914400"/>
          </a:xfrm>
          <a:prstGeom prst="star4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4997" name="WordArt 7"/>
          <p:cNvSpPr>
            <a:spLocks noChangeArrowheads="1" noChangeShapeType="1" noTextEdit="1"/>
          </p:cNvSpPr>
          <p:nvPr/>
        </p:nvSpPr>
        <p:spPr bwMode="auto">
          <a:xfrm>
            <a:off x="34925" y="3357563"/>
            <a:ext cx="2971800" cy="137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ලතින්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84998" name="WordArt 8"/>
          <p:cNvSpPr>
            <a:spLocks noChangeArrowheads="1" noChangeShapeType="1" noTextEdit="1"/>
          </p:cNvSpPr>
          <p:nvPr/>
        </p:nvSpPr>
        <p:spPr bwMode="auto">
          <a:xfrm>
            <a:off x="6324600" y="4419600"/>
            <a:ext cx="21336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  <a:ea typeface="Impact"/>
                <a:cs typeface="Impact"/>
              </a:rPr>
              <a:t>අරාමීය</a:t>
            </a:r>
            <a:r>
              <a:rPr lang="en-US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/>
                <a:ea typeface="Impact"/>
                <a:cs typeface="Impact"/>
              </a:rPr>
              <a:t> </a:t>
            </a:r>
            <a:endParaRPr lang="en-US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00"/>
              </a:solidFill>
              <a:latin typeface="Impact"/>
              <a:ea typeface="Impact"/>
              <a:cs typeface="Impact"/>
            </a:endParaRPr>
          </a:p>
        </p:txBody>
      </p:sp>
      <p:sp>
        <p:nvSpPr>
          <p:cNvPr id="74759" name="WordArt 9"/>
          <p:cNvSpPr>
            <a:spLocks noChangeArrowheads="1" noChangeShapeType="1" noTextEdit="1"/>
          </p:cNvSpPr>
          <p:nvPr/>
        </p:nvSpPr>
        <p:spPr bwMode="auto">
          <a:xfrm>
            <a:off x="4267200" y="2971800"/>
            <a:ext cx="2971800" cy="1371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3600" b="1" kern="10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Impact"/>
                <a:ea typeface="Impact"/>
                <a:cs typeface="Impact"/>
              </a:rPr>
              <a:t>ග්‍රීක</a:t>
            </a:r>
            <a:r>
              <a:rPr lang="en-US" sz="3600" b="1" kern="10" dirty="0" smtClean="0">
                <a:ln w="50800"/>
                <a:solidFill>
                  <a:schemeClr val="bg1">
                    <a:shade val="50000"/>
                  </a:schemeClr>
                </a:solidFill>
                <a:latin typeface="Impact"/>
                <a:ea typeface="Impact"/>
                <a:cs typeface="Impact"/>
              </a:rPr>
              <a:t> </a:t>
            </a:r>
            <a:endParaRPr lang="en-US" sz="3600" b="1" kern="10" dirty="0">
              <a:ln w="50800"/>
              <a:solidFill>
                <a:schemeClr val="bg1">
                  <a:shade val="50000"/>
                </a:schemeClr>
              </a:solidFill>
              <a:latin typeface="Impact"/>
              <a:ea typeface="Impact"/>
              <a:cs typeface="Impact"/>
            </a:endParaRPr>
          </a:p>
        </p:txBody>
      </p:sp>
      <p:sp>
        <p:nvSpPr>
          <p:cNvPr id="85000" name="WordArt 11"/>
          <p:cNvSpPr>
            <a:spLocks noChangeArrowheads="1" noChangeShapeType="1" noTextEdit="1"/>
          </p:cNvSpPr>
          <p:nvPr/>
        </p:nvSpPr>
        <p:spPr bwMode="auto">
          <a:xfrm>
            <a:off x="990600" y="228600"/>
            <a:ext cx="7010400" cy="1066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අධිරාජ්‍යයයේ</a:t>
            </a:r>
            <a:r>
              <a:rPr lang="en-US" sz="3600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භාෂාවන්</a:t>
            </a:r>
            <a:r>
              <a:rPr lang="en-US" sz="3600" kern="1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 </a:t>
            </a:r>
            <a:endParaRPr lang="en-US" sz="3600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blurRad="63500" dist="125724" dir="18900000" algn="ctr" rotWithShape="0">
                  <a:srgbClr val="000099">
                    <a:alpha val="74997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97</a:t>
            </a:r>
            <a:endParaRPr lang="en-US" sz="1800" b="1" smtClean="0"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9992" y="1340768"/>
            <a:ext cx="4680520" cy="646331"/>
          </a:xfrm>
          <a:prstGeom prst="rect">
            <a:avLst/>
          </a:prstGeom>
          <a:solidFill>
            <a:srgbClr val="FF0000"/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රෝම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skoola Pota" panose="020B0502040204020203" pitchFamily="34" charset="0"/>
                <a:cs typeface="Iskoola Pota" panose="020B0502040204020203" pitchFamily="34" charset="0"/>
              </a:rPr>
              <a:t>අධිරාජ්‍යය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  <p:sp>
        <p:nvSpPr>
          <p:cNvPr id="12" name="WordArt 10"/>
          <p:cNvSpPr>
            <a:spLocks noChangeArrowheads="1" noChangeShapeType="1" noTextEdit="1"/>
          </p:cNvSpPr>
          <p:nvPr/>
        </p:nvSpPr>
        <p:spPr bwMode="auto">
          <a:xfrm>
            <a:off x="6553200" y="5432648"/>
            <a:ext cx="838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i-LK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alpha val="75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ea typeface="Arial Black"/>
                <a:cs typeface="Arial Black"/>
              </a:rPr>
              <a:t>හෙබ්‍රෙව්</a:t>
            </a:r>
            <a:endParaRPr lang="en-US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alpha val="75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  <a:ea typeface="Arial Black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 descr="Roman Empire"/>
          <p:cNvPicPr>
            <a:picLocks noChangeAspect="1" noChangeArrowheads="1"/>
          </p:cNvPicPr>
          <p:nvPr/>
        </p:nvPicPr>
        <p:blipFill>
          <a:blip r:embed="rId3" cstate="screen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chemeClr val="bg2"/>
          </a:solidFill>
          <a:effectLst>
            <a:outerShdw blurRad="63500" dist="38099" dir="2700000" algn="ctr" rotWithShape="0">
              <a:srgbClr val="80008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>
                <a:solidFill>
                  <a:schemeClr val="bg2"/>
                </a:solidFill>
                <a:latin typeface="Garamond" charset="0"/>
              </a:rPr>
              <a:t>Social Life</a:t>
            </a:r>
          </a:p>
        </p:txBody>
      </p:sp>
      <p:sp>
        <p:nvSpPr>
          <p:cNvPr id="87043" name="WordArt 5"/>
          <p:cNvSpPr>
            <a:spLocks noChangeArrowheads="1" noChangeShapeType="1" noTextEdit="1"/>
          </p:cNvSpPr>
          <p:nvPr/>
        </p:nvSpPr>
        <p:spPr bwMode="auto">
          <a:xfrm>
            <a:off x="3352800" y="152400"/>
            <a:ext cx="31242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  <a:ea typeface="Arial Black"/>
                <a:cs typeface="Arial Black"/>
              </a:rPr>
              <a:t>සමාජ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  <a:ea typeface="Arial Black"/>
                <a:cs typeface="Arial Black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/>
                <a:ea typeface="Arial Black"/>
                <a:cs typeface="Arial Black"/>
              </a:rPr>
              <a:t>ජීවිතය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latin typeface="Arial Black"/>
              <a:ea typeface="Arial Black"/>
              <a:cs typeface="Arial Black"/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1115616" y="2348880"/>
            <a:ext cx="6856413" cy="3535363"/>
          </a:xfrm>
          <a:prstGeom prst="rect">
            <a:avLst/>
          </a:prstGeom>
          <a:gradFill rotWithShape="1">
            <a:gsLst>
              <a:gs pos="0">
                <a:schemeClr val="accent1">
                  <a:alpha val="75999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800080">
                <a:alpha val="74998"/>
              </a:srgbClr>
            </a:outerShdw>
          </a:effec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සමාජ පන්ති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මානු සමාජ ආයතන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ජනවාර්ගික කණ්ඩායම්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ජාතිවාදය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390" name="AutoShape 6"/>
          <p:cNvSpPr>
            <a:spLocks/>
          </p:cNvSpPr>
          <p:nvPr/>
        </p:nvSpPr>
        <p:spPr bwMode="auto">
          <a:xfrm>
            <a:off x="6918920" y="3645024"/>
            <a:ext cx="457200" cy="1447800"/>
          </a:xfrm>
          <a:prstGeom prst="rightBrace">
            <a:avLst>
              <a:gd name="adj1" fmla="val 26389"/>
              <a:gd name="adj2" fmla="val 50000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452320" y="3645024"/>
            <a:ext cx="1600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si-LK" sz="2800" b="1" dirty="0" smtClean="0">
                <a:latin typeface="Garamond" pitchFamily="-112" charset="0"/>
                <a:ea typeface="+mn-ea"/>
                <a:cs typeface="+mn-cs"/>
              </a:rPr>
              <a:t>ඉළඟ </a:t>
            </a:r>
            <a:r>
              <a:rPr lang="si-LK" sz="2800" b="1" dirty="0">
                <a:latin typeface="Garamond" pitchFamily="-112" charset="0"/>
                <a:ea typeface="+mn-ea"/>
                <a:cs typeface="+mn-cs"/>
              </a:rPr>
              <a:t>පන්ති සැසිවාරය</a:t>
            </a:r>
            <a:endParaRPr lang="en-US" sz="2800" b="1" dirty="0"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98</a:t>
            </a:r>
            <a:endParaRPr lang="en-US" sz="18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6" grpId="0" build="p" animBg="1" autoUpdateAnimBg="0"/>
      <p:bldP spid="16390" grpId="0" animBg="1"/>
      <p:bldP spid="1639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49275"/>
            <a:ext cx="8229600" cy="868363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Arial" charset="0"/>
              </a:rPr>
              <a:t>රෝම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සමාජ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පංතින්</a:t>
            </a:r>
            <a:r>
              <a:rPr lang="en-US" dirty="0" smtClean="0">
                <a:latin typeface="Arial" charset="0"/>
              </a:rPr>
              <a:t> 4 </a:t>
            </a:r>
            <a:r>
              <a:rPr lang="en-US" dirty="0" err="1" smtClean="0">
                <a:latin typeface="Arial" charset="0"/>
              </a:rPr>
              <a:t>ක්</a:t>
            </a:r>
            <a:r>
              <a:rPr lang="en-US" dirty="0" smtClean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19475" y="1484784"/>
            <a:ext cx="6154738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>
                <a:latin typeface="Arial" charset="0"/>
              </a:rPr>
              <a:t>වංශාධිපතීන්</a:t>
            </a:r>
            <a:r>
              <a:rPr lang="en-US" sz="3600" b="1" dirty="0" smtClean="0">
                <a:latin typeface="Arial" charset="0"/>
              </a:rPr>
              <a:t> (</a:t>
            </a:r>
            <a:r>
              <a:rPr lang="en-US" sz="3600" b="1" dirty="0" err="1" smtClean="0">
                <a:latin typeface="Arial" charset="0"/>
              </a:rPr>
              <a:t>කුලීනයන්</a:t>
            </a:r>
            <a:r>
              <a:rPr lang="en-US" sz="3600" b="1" dirty="0" smtClean="0">
                <a:latin typeface="Arial" charset="0"/>
              </a:rPr>
              <a:t> )</a:t>
            </a:r>
            <a:endParaRPr lang="en-US" sz="3600" b="1" dirty="0">
              <a:latin typeface="Arial" charset="0"/>
            </a:endParaRPr>
          </a:p>
        </p:txBody>
      </p:sp>
      <p:pic>
        <p:nvPicPr>
          <p:cNvPr id="89091" name="Picture 4" descr="Coin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Coin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495800"/>
            <a:ext cx="11509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6" descr="Coin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7" descr="Coins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99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8" descr="Coin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048000"/>
            <a:ext cx="1143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9" descr="Coins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10" descr="Coins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563880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3419475" y="3362920"/>
            <a:ext cx="541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මධ්‍යම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පංතිය</a:t>
            </a:r>
            <a:r>
              <a:rPr 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3419475" y="4531320"/>
            <a:ext cx="541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නිදහස්වූවන්</a:t>
            </a:r>
            <a:r>
              <a:rPr lang="en-US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1997" name="Rectangle 13"/>
          <p:cNvSpPr>
            <a:spLocks noChangeArrowheads="1"/>
          </p:cNvSpPr>
          <p:nvPr/>
        </p:nvSpPr>
        <p:spPr bwMode="auto">
          <a:xfrm>
            <a:off x="3419475" y="5699720"/>
            <a:ext cx="541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වහලුන්</a:t>
            </a:r>
            <a:endParaRPr lang="en-US" sz="3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9101" name="AutoShape 14"/>
          <p:cNvSpPr>
            <a:spLocks noChangeArrowheads="1"/>
          </p:cNvSpPr>
          <p:nvPr/>
        </p:nvSpPr>
        <p:spPr bwMode="auto">
          <a:xfrm rot="5400000">
            <a:off x="4427538" y="280412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02" name="AutoShape 15"/>
          <p:cNvSpPr>
            <a:spLocks noChangeArrowheads="1"/>
          </p:cNvSpPr>
          <p:nvPr/>
        </p:nvSpPr>
        <p:spPr bwMode="auto">
          <a:xfrm rot="5400000">
            <a:off x="4427538" y="398522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103" name="AutoShape 16"/>
          <p:cNvSpPr>
            <a:spLocks noChangeArrowheads="1"/>
          </p:cNvSpPr>
          <p:nvPr/>
        </p:nvSpPr>
        <p:spPr bwMode="auto">
          <a:xfrm rot="5400000">
            <a:off x="4427538" y="516632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  <a:cs typeface="Arial" charset="0"/>
              </a:rPr>
              <a:t>98</a:t>
            </a:r>
            <a:endParaRPr lang="en-US" sz="1800" b="1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>
              <a:latin typeface="Arial" charset="0"/>
              <a:cs typeface="Arial" charset="0"/>
            </a:endParaRP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839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eaLnBrk="1" hangingPunct="1">
              <a:spcBef>
                <a:spcPct val="50000"/>
              </a:spcBef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2800" dirty="0"/>
          </a:p>
          <a:p>
            <a:r>
              <a:rPr lang="en-US" altLang="ja-JP" sz="2800" dirty="0"/>
              <a:t>1. </a:t>
            </a:r>
            <a:r>
              <a:rPr lang="si-LK" altLang="ja-JP" sz="2800" dirty="0"/>
              <a:t>මෙම කාල පරිච්ඡේදය "_____" </a:t>
            </a:r>
            <a:r>
              <a:rPr lang="en-US" altLang="ja-JP" sz="2800" dirty="0" err="1"/>
              <a:t>කාලය</a:t>
            </a:r>
            <a:r>
              <a:rPr lang="en-US" altLang="ja-JP" sz="2800" dirty="0"/>
              <a:t> </a:t>
            </a:r>
            <a:r>
              <a:rPr lang="si-LK" altLang="ja-JP" sz="2800" dirty="0"/>
              <a:t>යනුවෙන්ද හැඳින්වේ.</a:t>
            </a:r>
          </a:p>
          <a:p>
            <a:r>
              <a:rPr lang="en-US" altLang="ja-JP" sz="2800" dirty="0"/>
              <a:t>2. </a:t>
            </a:r>
            <a:r>
              <a:rPr lang="si-LK" altLang="ja-JP" sz="2800" dirty="0"/>
              <a:t>මෙම කාල පරිච්ඡේදයේ එක්</a:t>
            </a:r>
            <a:r>
              <a:rPr lang="en-US" altLang="ja-JP" sz="2800" dirty="0" err="1"/>
              <a:t>තරා</a:t>
            </a:r>
            <a:r>
              <a:rPr lang="en-US" altLang="ja-JP" sz="2800" dirty="0"/>
              <a:t> </a:t>
            </a:r>
            <a:r>
              <a:rPr lang="en-US" altLang="ja-JP" sz="2800" dirty="0" err="1"/>
              <a:t>ප්‍ර</a:t>
            </a:r>
            <a:r>
              <a:rPr lang="si-LK" altLang="ja-JP" sz="2800" dirty="0"/>
              <a:t>මුඛ පවුල</a:t>
            </a:r>
            <a:r>
              <a:rPr lang="en-US" altLang="ja-JP" sz="2800" dirty="0" err="1"/>
              <a:t>ක්</a:t>
            </a:r>
            <a:r>
              <a:rPr lang="en-US" altLang="ja-JP" sz="2800" dirty="0"/>
              <a:t>  </a:t>
            </a:r>
            <a:r>
              <a:rPr lang="en-US" altLang="ja-JP" sz="2800" dirty="0" err="1"/>
              <a:t>හැඳින්</a:t>
            </a:r>
            <a:r>
              <a:rPr lang="si-LK" altLang="ja-JP" sz="2800" dirty="0"/>
              <a:t>වූ</a:t>
            </a:r>
            <a:r>
              <a:rPr lang="en-US" altLang="ja-JP" sz="2800" dirty="0" err="1"/>
              <a:t>යේ</a:t>
            </a:r>
            <a:r>
              <a:rPr lang="en-US" altLang="ja-JP" sz="2800" dirty="0"/>
              <a:t> </a:t>
            </a:r>
            <a:r>
              <a:rPr lang="si-LK" altLang="ja-JP" sz="2800" dirty="0"/>
              <a:t> _______ හෝ _______</a:t>
            </a:r>
            <a:r>
              <a:rPr lang="en-US" altLang="ja-JP" sz="2800" dirty="0"/>
              <a:t> </a:t>
            </a:r>
            <a:r>
              <a:rPr lang="en-US" altLang="ja-JP" sz="2800" dirty="0" err="1"/>
              <a:t>ලෙසිනි</a:t>
            </a:r>
            <a:r>
              <a:rPr lang="en-US" altLang="ja-JP" sz="2800" dirty="0"/>
              <a:t> </a:t>
            </a:r>
            <a:r>
              <a:rPr lang="si-LK" altLang="ja-JP" sz="2800" dirty="0"/>
              <a:t>.</a:t>
            </a:r>
          </a:p>
          <a:p>
            <a:r>
              <a:rPr lang="en-US" altLang="ja-JP" sz="2800" dirty="0"/>
              <a:t>3. </a:t>
            </a:r>
            <a:r>
              <a:rPr lang="en-US" altLang="ja-JP" sz="2800" dirty="0" err="1"/>
              <a:t>ලෞකීක</a:t>
            </a:r>
            <a:r>
              <a:rPr lang="si-LK" altLang="ja-JP" sz="2800" dirty="0"/>
              <a:t>කරණයට ලොකුම අභියෝගය </a:t>
            </a:r>
            <a:r>
              <a:rPr lang="en-US" altLang="ja-JP" sz="2800" dirty="0" err="1"/>
              <a:t>පැමිණියේ</a:t>
            </a:r>
            <a:r>
              <a:rPr lang="si-LK" altLang="ja-JP" sz="2800" dirty="0"/>
              <a:t> ______ සංස්කෘතියෙනි.</a:t>
            </a:r>
          </a:p>
          <a:p>
            <a:r>
              <a:rPr lang="en-US" altLang="ja-JP" sz="2800" dirty="0"/>
              <a:t>4. </a:t>
            </a:r>
            <a:r>
              <a:rPr lang="en-US" altLang="ja-JP" sz="2800" dirty="0" err="1"/>
              <a:t>සත්‍යකි</a:t>
            </a:r>
            <a:r>
              <a:rPr lang="en-US" altLang="ja-JP" sz="2800" dirty="0"/>
              <a:t> </a:t>
            </a:r>
            <a:r>
              <a:rPr lang="en-US" altLang="ja-JP" sz="2800" dirty="0" err="1"/>
              <a:t>හෝ</a:t>
            </a:r>
            <a:r>
              <a:rPr lang="en-US" altLang="ja-JP" sz="2800" dirty="0"/>
              <a:t> </a:t>
            </a:r>
            <a:r>
              <a:rPr lang="en-US" altLang="ja-JP" sz="2800" dirty="0" err="1"/>
              <a:t>අසත්‍යකි</a:t>
            </a:r>
            <a:r>
              <a:rPr lang="en-US" altLang="ja-JP" sz="2800" dirty="0"/>
              <a:t> : "</a:t>
            </a:r>
            <a:r>
              <a:rPr lang="si-LK" altLang="ja-JP" sz="2800" dirty="0"/>
              <a:t>සිනගෝගය" යනු </a:t>
            </a:r>
            <a:r>
              <a:rPr lang="en-US" altLang="ja-JP" sz="2800" dirty="0" err="1"/>
              <a:t>දේව</a:t>
            </a:r>
            <a:r>
              <a:rPr lang="si-LK" altLang="ja-JP" sz="2800" dirty="0"/>
              <a:t>මාලිගාව සඳහා තවත් නමකි.</a:t>
            </a:r>
            <a:endParaRPr lang="en-US" altLang="ja-JP" sz="2800" dirty="0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16632"/>
            <a:ext cx="8686800" cy="838200"/>
          </a:xfrm>
          <a:solidFill>
            <a:schemeClr val="tx1"/>
          </a:solidFill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2800" b="1" dirty="0">
                <a:solidFill>
                  <a:schemeClr val="bg1"/>
                </a:solidFill>
                <a:ea typeface="Times New Roman" pitchFamily="-112" charset="0"/>
              </a:rPr>
              <a:t>පුනරීක්ෂණය: අන්තර</a:t>
            </a:r>
            <a:r>
              <a:rPr lang="si-LK" sz="2800" b="1" dirty="0" smtClean="0">
                <a:solidFill>
                  <a:schemeClr val="bg1"/>
                </a:solidFill>
                <a:ea typeface="Times New Roman" pitchFamily="-112" charset="0"/>
              </a:rPr>
              <a:t>්</a:t>
            </a:r>
            <a:r>
              <a:rPr lang="en-US" sz="2800" b="1" dirty="0" err="1" smtClean="0">
                <a:solidFill>
                  <a:schemeClr val="bg1"/>
                </a:solidFill>
                <a:ea typeface="Times New Roman" pitchFamily="-112" charset="0"/>
              </a:rPr>
              <a:t>තෙස්තමේන්තු</a:t>
            </a:r>
            <a:r>
              <a:rPr lang="en-US" sz="2800" b="1" dirty="0" smtClean="0">
                <a:solidFill>
                  <a:schemeClr val="bg1"/>
                </a:solidFill>
                <a:ea typeface="Times New Roman" pitchFamily="-11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ea typeface="Times New Roman" pitchFamily="-112" charset="0"/>
              </a:rPr>
              <a:t>යුගය</a:t>
            </a:r>
            <a:endParaRPr lang="en-US" sz="2800" b="1" dirty="0">
              <a:solidFill>
                <a:schemeClr val="bg1"/>
              </a:solidFill>
              <a:ea typeface="Times New Roman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00113" y="228600"/>
            <a:ext cx="4052887" cy="6858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algn="l" eaLnBrk="1" hangingPunct="1">
              <a:defRPr/>
            </a:pPr>
            <a:r>
              <a:rPr lang="en-US" sz="3600" dirty="0" smtClean="0"/>
              <a:t>   </a:t>
            </a:r>
            <a:r>
              <a:rPr lang="si-LK" sz="3600" dirty="0" smtClean="0"/>
              <a:t>සම</a:t>
            </a:r>
            <a:r>
              <a:rPr lang="si-LK" sz="3600" dirty="0"/>
              <a:t>ාජ පංතීන් </a:t>
            </a:r>
            <a:endParaRPr lang="en-US" sz="3600" dirty="0"/>
          </a:p>
        </p:txBody>
      </p:sp>
      <p:pic>
        <p:nvPicPr>
          <p:cNvPr id="47112" name="Picture 8" descr="Senat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5000" y="1739900"/>
            <a:ext cx="2159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7" descr="V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891" y="1027112"/>
            <a:ext cx="7315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57800" y="115888"/>
            <a:ext cx="3276600" cy="1295400"/>
          </a:xfr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si-LK" b="1" dirty="0">
                <a:solidFill>
                  <a:schemeClr val="hlink"/>
                </a:solidFill>
              </a:rPr>
              <a:t>වංශාධිපතීන් (කුලීනයන්) </a:t>
            </a:r>
            <a:endParaRPr lang="en-US" b="1" dirty="0">
              <a:solidFill>
                <a:schemeClr val="hlink"/>
              </a:solidFill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8580467" y="17463"/>
            <a:ext cx="471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b="1" smtClean="0">
                <a:latin typeface="Arial"/>
                <a:cs typeface="Arial"/>
              </a:rPr>
              <a:t>98</a:t>
            </a:r>
            <a:endParaRPr lang="en-US" sz="1400" b="1" smtClean="0">
              <a:latin typeface="Arial"/>
              <a:cs typeface="Arial"/>
            </a:endParaRPr>
          </a:p>
        </p:txBody>
      </p:sp>
      <p:sp>
        <p:nvSpPr>
          <p:cNvPr id="91142" name="TextBox 7"/>
          <p:cNvSpPr txBox="1">
            <a:spLocks noChangeArrowheads="1"/>
          </p:cNvSpPr>
          <p:nvPr/>
        </p:nvSpPr>
        <p:spPr bwMode="auto">
          <a:xfrm>
            <a:off x="305056" y="2700208"/>
            <a:ext cx="1387219" cy="58477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සම්බාහන</a:t>
            </a:r>
            <a:r>
              <a:rPr lang="en-US" sz="16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කාමරය</a:t>
            </a:r>
            <a:r>
              <a:rPr lang="en-US" sz="16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1143" name="TextBox 8"/>
          <p:cNvSpPr txBox="1">
            <a:spLocks noChangeArrowheads="1"/>
          </p:cNvSpPr>
          <p:nvPr/>
        </p:nvSpPr>
        <p:spPr bwMode="auto">
          <a:xfrm>
            <a:off x="1886201" y="2124144"/>
            <a:ext cx="1461838" cy="58477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600" b="1">
                <a:solidFill>
                  <a:schemeClr val="bg2"/>
                </a:solidFill>
                <a:latin typeface="Arial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err="1"/>
              <a:t>කුඩා</a:t>
            </a:r>
            <a:r>
              <a:rPr lang="en-US" dirty="0"/>
              <a:t> </a:t>
            </a:r>
            <a:r>
              <a:rPr lang="en-US" dirty="0" err="1"/>
              <a:t>උද්‍යානය</a:t>
            </a:r>
            <a:endParaRPr lang="en-US" dirty="0"/>
          </a:p>
        </p:txBody>
      </p:sp>
      <p:sp>
        <p:nvSpPr>
          <p:cNvPr id="91144" name="TextBox 9"/>
          <p:cNvSpPr txBox="1">
            <a:spLocks noChangeArrowheads="1"/>
          </p:cNvSpPr>
          <p:nvPr/>
        </p:nvSpPr>
        <p:spPr bwMode="auto">
          <a:xfrm>
            <a:off x="2912290" y="1876425"/>
            <a:ext cx="1154885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කොත</a:t>
            </a:r>
            <a:r>
              <a:rPr lang="en-US" sz="16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1145" name="TextBox 10"/>
          <p:cNvSpPr txBox="1">
            <a:spLocks noChangeArrowheads="1"/>
          </p:cNvSpPr>
          <p:nvPr/>
        </p:nvSpPr>
        <p:spPr bwMode="auto">
          <a:xfrm>
            <a:off x="5292081" y="1876425"/>
            <a:ext cx="1944215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නිදනකාමරය</a:t>
            </a:r>
            <a:r>
              <a:rPr lang="en-US" sz="16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1146" name="TextBox 11"/>
          <p:cNvSpPr txBox="1">
            <a:spLocks noChangeArrowheads="1"/>
          </p:cNvSpPr>
          <p:nvPr/>
        </p:nvSpPr>
        <p:spPr bwMode="auto">
          <a:xfrm>
            <a:off x="5850302" y="2668588"/>
            <a:ext cx="1385523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උයන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1147" name="TextBox 12"/>
          <p:cNvSpPr txBox="1">
            <a:spLocks noChangeArrowheads="1"/>
          </p:cNvSpPr>
          <p:nvPr/>
        </p:nvSpPr>
        <p:spPr bwMode="auto">
          <a:xfrm>
            <a:off x="5543458" y="2308225"/>
            <a:ext cx="1690780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ගබඩාකාමරය</a:t>
            </a:r>
            <a:r>
              <a:rPr lang="en-US" sz="16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1148" name="TextBox 13"/>
          <p:cNvSpPr txBox="1">
            <a:spLocks noChangeArrowheads="1"/>
          </p:cNvSpPr>
          <p:nvPr/>
        </p:nvSpPr>
        <p:spPr bwMode="auto">
          <a:xfrm>
            <a:off x="-90920" y="5600700"/>
            <a:ext cx="1422833" cy="58477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si-LK" sz="1600" b="1" dirty="0">
                <a:solidFill>
                  <a:schemeClr val="bg2"/>
                </a:solidFill>
                <a:latin typeface="Arial" charset="0"/>
                <a:cs typeface="Arial" charset="0"/>
              </a:rPr>
              <a:t>කෑම කාමරය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1149" name="TextBox 14"/>
          <p:cNvSpPr txBox="1">
            <a:spLocks noChangeArrowheads="1"/>
          </p:cNvSpPr>
          <p:nvPr/>
        </p:nvSpPr>
        <p:spPr bwMode="auto">
          <a:xfrm>
            <a:off x="1477303" y="6053138"/>
            <a:ext cx="1078572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වෙරළ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1150" name="TextBox 15"/>
          <p:cNvSpPr txBox="1">
            <a:spLocks noChangeArrowheads="1"/>
          </p:cNvSpPr>
          <p:nvPr/>
        </p:nvSpPr>
        <p:spPr bwMode="auto">
          <a:xfrm>
            <a:off x="2452709" y="6165850"/>
            <a:ext cx="1614466" cy="58477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අමුත්තන්ගේ</a:t>
            </a:r>
            <a:r>
              <a:rPr lang="en-US" sz="16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කාමරය</a:t>
            </a:r>
            <a:r>
              <a:rPr lang="en-US" sz="16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1151" name="TextBox 16"/>
          <p:cNvSpPr txBox="1">
            <a:spLocks noChangeArrowheads="1"/>
          </p:cNvSpPr>
          <p:nvPr/>
        </p:nvSpPr>
        <p:spPr bwMode="auto">
          <a:xfrm>
            <a:off x="3995936" y="6402814"/>
            <a:ext cx="2160239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600" b="1">
                <a:solidFill>
                  <a:schemeClr val="bg2"/>
                </a:solidFill>
                <a:latin typeface="Arial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 err="1"/>
              <a:t>ප්‍රධාන</a:t>
            </a:r>
            <a:r>
              <a:rPr lang="en-US" dirty="0"/>
              <a:t> </a:t>
            </a:r>
            <a:r>
              <a:rPr lang="en-US" dirty="0" err="1"/>
              <a:t>ද්වාරය</a:t>
            </a:r>
            <a:r>
              <a:rPr lang="en-US" dirty="0"/>
              <a:t> </a:t>
            </a:r>
          </a:p>
        </p:txBody>
      </p:sp>
      <p:sp>
        <p:nvSpPr>
          <p:cNvPr id="91152" name="TextBox 17"/>
          <p:cNvSpPr txBox="1">
            <a:spLocks noChangeArrowheads="1"/>
          </p:cNvSpPr>
          <p:nvPr/>
        </p:nvSpPr>
        <p:spPr bwMode="auto">
          <a:xfrm>
            <a:off x="6156176" y="6021388"/>
            <a:ext cx="1153190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ආලින්දය</a:t>
            </a:r>
            <a:r>
              <a:rPr lang="en-US" sz="16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1153" name="TextBox 1"/>
          <p:cNvSpPr txBox="1">
            <a:spLocks noChangeArrowheads="1"/>
          </p:cNvSpPr>
          <p:nvPr/>
        </p:nvSpPr>
        <p:spPr bwMode="auto">
          <a:xfrm>
            <a:off x="-24692" y="1916113"/>
            <a:ext cx="2075742" cy="33855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en-US" sz="16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නානකාමරය</a:t>
            </a:r>
            <a:r>
              <a:rPr lang="en-US" sz="16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16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4" descr="Luxu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5461000"/>
            <a:ext cx="9144000" cy="139700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>
                <a:latin typeface="Arial" charset="0"/>
              </a:rPr>
              <a:t>කැරකාල්ලා :                                රෝම සුඛෝපභෝගිකත්වය  </a:t>
            </a:r>
            <a:endParaRPr lang="en-US" dirty="0">
              <a:latin typeface="Arial" charset="0"/>
            </a:endParaRP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8459788" y="1746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solidFill>
                  <a:schemeClr val="bg2"/>
                </a:solidFill>
                <a:latin typeface="Arial" charset="0"/>
              </a:rPr>
              <a:t>98</a:t>
            </a:r>
            <a:endParaRPr lang="en-US" sz="1800" b="1" smtClean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Roman Fe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5733256"/>
            <a:ext cx="9144000" cy="1124744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3200" dirty="0">
                <a:latin typeface="Arial" charset="0"/>
              </a:rPr>
              <a:t>රෝම සාදයන්හීදි  නියම ආහාර මෙනුව වන්නේ ?</a:t>
            </a:r>
            <a:endParaRPr lang="en-US" sz="3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5000" y="685800"/>
            <a:ext cx="2286000" cy="323056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>
                <a:latin typeface="Garamond" charset="0"/>
              </a:rPr>
              <a:t>Three-Course Banquet</a:t>
            </a:r>
          </a:p>
        </p:txBody>
      </p:sp>
      <p:pic>
        <p:nvPicPr>
          <p:cNvPr id="48132" name="Picture 4" descr="Din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025" y="0"/>
            <a:ext cx="411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6" descr="Dini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011738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Box 1"/>
          <p:cNvSpPr txBox="1">
            <a:spLocks noChangeArrowheads="1"/>
          </p:cNvSpPr>
          <p:nvPr/>
        </p:nvSpPr>
        <p:spPr bwMode="auto">
          <a:xfrm>
            <a:off x="468313" y="44450"/>
            <a:ext cx="4176712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514"/>
                </a:solidFill>
                <a:latin typeface="Times New Roman" charset="0"/>
                <a:cs typeface="Times New Roman" charset="0"/>
              </a:rPr>
              <a:t>THREE-COURSE BANQUET</a:t>
            </a:r>
            <a:endParaRPr lang="en-US" sz="1100">
              <a:solidFill>
                <a:srgbClr val="000514"/>
              </a:solidFill>
              <a:latin typeface="Times New Roman" charset="0"/>
              <a:cs typeface="Times New Roman" charset="0"/>
            </a:endParaRPr>
          </a:p>
          <a:p>
            <a:pPr algn="ctr"/>
            <a:endParaRPr lang="en-US" sz="1100">
              <a:solidFill>
                <a:srgbClr val="000514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97285" name="TextBox 1"/>
          <p:cNvSpPr txBox="1">
            <a:spLocks noChangeArrowheads="1"/>
          </p:cNvSpPr>
          <p:nvPr/>
        </p:nvSpPr>
        <p:spPr bwMode="auto">
          <a:xfrm>
            <a:off x="5364163" y="-26988"/>
            <a:ext cx="3816350" cy="400051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රෝ</a:t>
            </a:r>
            <a:r>
              <a:rPr lang="en-US" sz="2000" dirty="0" err="1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ම</a:t>
            </a:r>
            <a:r>
              <a:rPr lang="en-US" sz="20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රාත්‍රි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සාදයක්</a:t>
            </a:r>
            <a:r>
              <a:rPr lang="en-US" sz="2000" dirty="0" smtClean="0">
                <a:solidFill>
                  <a:srgbClr val="FFFFFF"/>
                </a:solidFill>
                <a:latin typeface="Times New Roman" charset="0"/>
                <a:cs typeface="Times New Roman" charset="0"/>
              </a:rPr>
              <a:t> </a:t>
            </a:r>
            <a:endParaRPr lang="en-US" sz="2000" dirty="0">
              <a:solidFill>
                <a:srgbClr val="FFFFFF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97286" name="TextBox 1"/>
          <p:cNvSpPr txBox="1">
            <a:spLocks noChangeArrowheads="1"/>
          </p:cNvSpPr>
          <p:nvPr/>
        </p:nvSpPr>
        <p:spPr bwMode="auto">
          <a:xfrm>
            <a:off x="9278938" y="5286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97287" name="TextBox 1"/>
          <p:cNvSpPr txBox="1">
            <a:spLocks noChangeArrowheads="1"/>
          </p:cNvSpPr>
          <p:nvPr/>
        </p:nvSpPr>
        <p:spPr bwMode="auto">
          <a:xfrm>
            <a:off x="9324975" y="692150"/>
            <a:ext cx="3311525" cy="369888"/>
          </a:xfrm>
          <a:prstGeom prst="rect">
            <a:avLst/>
          </a:prstGeom>
          <a:solidFill>
            <a:srgbClr val="FFE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rgbClr val="000514"/>
                </a:solidFill>
                <a:latin typeface="Arial" charset="0"/>
                <a:cs typeface="Arial" charset="0"/>
              </a:rPr>
              <a:t>If you are invited</a:t>
            </a:r>
          </a:p>
        </p:txBody>
      </p:sp>
      <p:sp>
        <p:nvSpPr>
          <p:cNvPr id="97288" name="TextBox 13"/>
          <p:cNvSpPr txBox="1">
            <a:spLocks noChangeArrowheads="1"/>
          </p:cNvSpPr>
          <p:nvPr/>
        </p:nvSpPr>
        <p:spPr bwMode="auto">
          <a:xfrm>
            <a:off x="250825" y="2041525"/>
            <a:ext cx="4608513" cy="7397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 b="1">
                <a:solidFill>
                  <a:schemeClr val="bg2"/>
                </a:solidFill>
                <a:latin typeface="Arial" charset="0"/>
                <a:cs typeface="Arial" charset="0"/>
              </a:rPr>
              <a:t>Freshly caught shellfish and oysters drizzled in garlic sauce, snails, cooked in their shells, sliced boiled eggs, lettuce, olives, figs, and honeyed wine.</a:t>
            </a:r>
          </a:p>
        </p:txBody>
      </p:sp>
      <p:sp>
        <p:nvSpPr>
          <p:cNvPr id="97289" name="TextBox 13"/>
          <p:cNvSpPr txBox="1">
            <a:spLocks noChangeArrowheads="1"/>
          </p:cNvSpPr>
          <p:nvPr/>
        </p:nvSpPr>
        <p:spPr bwMode="auto">
          <a:xfrm>
            <a:off x="1403350" y="1484313"/>
            <a:ext cx="2160588" cy="6159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800" b="1">
                <a:solidFill>
                  <a:schemeClr val="bg2"/>
                </a:solidFill>
                <a:latin typeface="Arial" charset="0"/>
                <a:cs typeface="Arial" charset="0"/>
              </a:rPr>
              <a:t>FIRST COURSE</a:t>
            </a:r>
            <a:endParaRPr lang="en-US" sz="1600" b="1">
              <a:solidFill>
                <a:schemeClr val="bg2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1600" b="1">
                <a:solidFill>
                  <a:schemeClr val="bg2"/>
                </a:solidFill>
                <a:latin typeface="Arial" charset="0"/>
                <a:cs typeface="Arial" charset="0"/>
              </a:rPr>
              <a:t>(</a:t>
            </a:r>
            <a:r>
              <a:rPr lang="en-US" sz="1600" b="1" i="1">
                <a:solidFill>
                  <a:schemeClr val="bg2"/>
                </a:solidFill>
                <a:latin typeface="Arial" charset="0"/>
                <a:cs typeface="Arial" charset="0"/>
              </a:rPr>
              <a:t>gustatio</a:t>
            </a:r>
            <a:r>
              <a:rPr lang="en-US" sz="1600" b="1">
                <a:solidFill>
                  <a:schemeClr val="bg2"/>
                </a:solidFill>
                <a:latin typeface="Arial" charset="0"/>
                <a:cs typeface="Arial" charset="0"/>
              </a:rPr>
              <a:t>––starter)</a:t>
            </a:r>
            <a:endParaRPr lang="en-US" sz="1800" b="1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0" descr="Centur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70866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086600" y="0"/>
            <a:ext cx="2209800" cy="2544763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dirty="0" err="1" smtClean="0">
                <a:latin typeface="Arial" charset="0"/>
              </a:rPr>
              <a:t>සමාජ</a:t>
            </a:r>
            <a:r>
              <a:rPr lang="en-US" sz="4000" dirty="0" smtClean="0">
                <a:latin typeface="Arial" charset="0"/>
              </a:rPr>
              <a:t> </a:t>
            </a:r>
            <a:r>
              <a:rPr lang="en-US" sz="4000" dirty="0" err="1" smtClean="0">
                <a:latin typeface="Arial" charset="0"/>
              </a:rPr>
              <a:t>පංතීන්</a:t>
            </a:r>
            <a:r>
              <a:rPr lang="en-US" sz="4000" dirty="0" smtClean="0">
                <a:latin typeface="Arial" charset="0"/>
              </a:rPr>
              <a:t>  </a:t>
            </a:r>
            <a:endParaRPr lang="en-US" sz="4000" dirty="0">
              <a:latin typeface="Arial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28184" y="5085184"/>
            <a:ext cx="2915816" cy="1772816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>
                <a:solidFill>
                  <a:srgbClr val="FFFFFF"/>
                </a:solidFill>
                <a:latin typeface="Arial" charset="0"/>
              </a:rPr>
              <a:t>ශතාධිපතීන්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</a:rPr>
              <a:t>පොහොසතුන්වේ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</a:rPr>
              <a:t>  </a:t>
            </a:r>
            <a:endParaRPr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3032" name="Text Box 24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98</a:t>
            </a:r>
          </a:p>
        </p:txBody>
      </p:sp>
      <p:sp>
        <p:nvSpPr>
          <p:cNvPr id="99333" name="TextBox 7"/>
          <p:cNvSpPr txBox="1">
            <a:spLocks noChangeArrowheads="1"/>
          </p:cNvSpPr>
          <p:nvPr/>
        </p:nvSpPr>
        <p:spPr bwMode="auto">
          <a:xfrm>
            <a:off x="0" y="260350"/>
            <a:ext cx="241141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අණදෙන</a:t>
            </a:r>
            <a:r>
              <a:rPr lang="en-US" sz="20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නිළධාරි</a:t>
            </a:r>
            <a:endParaRPr lang="en-US" sz="20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9334" name="TextBox 13"/>
          <p:cNvSpPr txBox="1">
            <a:spLocks noChangeArrowheads="1"/>
          </p:cNvSpPr>
          <p:nvPr/>
        </p:nvSpPr>
        <p:spPr bwMode="auto">
          <a:xfrm>
            <a:off x="582613" y="6021388"/>
            <a:ext cx="1397000" cy="73866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“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කලීගා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”,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සම්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වලින්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කල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පාවහන්ය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  </a:t>
            </a:r>
            <a:endParaRPr lang="en-US" sz="14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9335" name="TextBox 7"/>
          <p:cNvSpPr txBox="1">
            <a:spLocks noChangeArrowheads="1"/>
          </p:cNvSpPr>
          <p:nvPr/>
        </p:nvSpPr>
        <p:spPr bwMode="auto">
          <a:xfrm>
            <a:off x="3095625" y="76200"/>
            <a:ext cx="2412479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r>
              <a:rPr lang="en-US" sz="20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ආරක්ෂකයින්</a:t>
            </a:r>
            <a:r>
              <a:rPr lang="en-US" sz="20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20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9336" name="TextBox 13"/>
          <p:cNvSpPr txBox="1">
            <a:spLocks noChangeArrowheads="1"/>
          </p:cNvSpPr>
          <p:nvPr/>
        </p:nvSpPr>
        <p:spPr bwMode="auto">
          <a:xfrm>
            <a:off x="149225" y="5013176"/>
            <a:ext cx="1398588" cy="73866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යකඩින්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ඇති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දණිස්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ආවරණයට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“</a:t>
            </a:r>
            <a:r>
              <a:rPr lang="en-US" sz="1400" b="1" dirty="0" err="1" smtClean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ග්‍රීව්ස්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”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කියයි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14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9337" name="TextBox 13"/>
          <p:cNvSpPr txBox="1">
            <a:spLocks noChangeArrowheads="1"/>
          </p:cNvSpPr>
          <p:nvPr/>
        </p:nvSpPr>
        <p:spPr bwMode="auto">
          <a:xfrm>
            <a:off x="179388" y="620713"/>
            <a:ext cx="1944687" cy="138499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1400" b="1" dirty="0">
                <a:solidFill>
                  <a:schemeClr val="bg2"/>
                </a:solidFill>
                <a:latin typeface="Arial" charset="0"/>
                <a:cs typeface="Arial" charset="0"/>
              </a:rPr>
              <a:t>ශතාධිපතියා සිය හමුදාවේ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ඉදිරියෙන්</a:t>
            </a:r>
            <a:r>
              <a:rPr lang="si-LK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si-LK" sz="1400" b="1" dirty="0">
                <a:solidFill>
                  <a:schemeClr val="bg2"/>
                </a:solidFill>
                <a:latin typeface="Arial" charset="0"/>
                <a:cs typeface="Arial" charset="0"/>
              </a:rPr>
              <a:t>ගමන් කරයි. ඔහුගේ හිස්වැසුම හරහා පැතිර ඇති 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කුකුල්කරමලය</a:t>
            </a:r>
            <a:r>
              <a:rPr lang="si-LK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si-LK" sz="1400" b="1" dirty="0">
                <a:solidFill>
                  <a:schemeClr val="bg2"/>
                </a:solidFill>
                <a:latin typeface="Arial" charset="0"/>
                <a:cs typeface="Arial" charset="0"/>
              </a:rPr>
              <a:t>ඔහුගේ තනතුරේ සලකුණකි.</a:t>
            </a:r>
            <a:endParaRPr lang="en-US" sz="14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99338" name="TextBox 13"/>
          <p:cNvSpPr txBox="1">
            <a:spLocks noChangeArrowheads="1"/>
          </p:cNvSpPr>
          <p:nvPr/>
        </p:nvSpPr>
        <p:spPr bwMode="auto">
          <a:xfrm>
            <a:off x="179388" y="2420938"/>
            <a:ext cx="1223962" cy="16004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i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විටිස්</a:t>
            </a:r>
            <a:r>
              <a:rPr lang="en-US" sz="1400" b="1" i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,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යන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ලී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කෝටුව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ඇත්තේ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අකීකරු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හේවායින්ට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දඬුවම්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  <a:latin typeface="Arial" charset="0"/>
                <a:cs typeface="Arial" charset="0"/>
              </a:rPr>
              <a:t>කිරීමටය</a:t>
            </a:r>
            <a:r>
              <a:rPr lang="en-US" sz="1400" b="1" dirty="0" smtClean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endParaRPr lang="en-US" sz="1400" b="1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rapezoid 1"/>
          <p:cNvSpPr/>
          <p:nvPr/>
        </p:nvSpPr>
        <p:spPr bwMode="auto">
          <a:xfrm rot="10800000">
            <a:off x="3563938" y="476250"/>
            <a:ext cx="2520950" cy="1008063"/>
          </a:xfrm>
          <a:prstGeom prst="trapezoid">
            <a:avLst>
              <a:gd name="adj" fmla="val 33319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Garamond" pitchFamily="-112" charset="0"/>
            </a:endParaRPr>
          </a:p>
        </p:txBody>
      </p:sp>
      <p:sp>
        <p:nvSpPr>
          <p:cNvPr id="99340" name="TextBox 13"/>
          <p:cNvSpPr txBox="1">
            <a:spLocks noChangeArrowheads="1"/>
          </p:cNvSpPr>
          <p:nvPr/>
        </p:nvSpPr>
        <p:spPr bwMode="auto">
          <a:xfrm>
            <a:off x="3851275" y="458788"/>
            <a:ext cx="223361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si-LK" sz="1400" b="1" dirty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ආරක්ෂක භටයාගේ </a:t>
            </a:r>
            <a:r>
              <a:rPr lang="en-US" sz="1400" b="1" dirty="0" err="1" smtClean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ප්‍ර</a:t>
            </a:r>
            <a:r>
              <a:rPr lang="si-LK" sz="1400" b="1" dirty="0" smtClean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ම</a:t>
            </a:r>
            <a:r>
              <a:rPr lang="si-LK" sz="1400" b="1" dirty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ි</a:t>
            </a:r>
            <a:r>
              <a:rPr lang="si-LK" sz="1400" b="1" dirty="0" smtClean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‍ත</a:t>
            </a:r>
            <a:r>
              <a:rPr lang="si-LK" sz="1400" b="1" dirty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ිය බොහෝ විට වෙනස් වේ.  ඔවුන්ගේ පළිස් තුළ අධිර</a:t>
            </a:r>
            <a:r>
              <a:rPr lang="si-LK" sz="1400" b="1" dirty="0" smtClean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ා</a:t>
            </a:r>
            <a:r>
              <a:rPr lang="en-US" sz="1400" b="1" dirty="0" err="1" smtClean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ජ්‍ය</a:t>
            </a:r>
            <a:r>
              <a:rPr lang="si-LK" sz="1400" b="1" dirty="0" smtClean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ය</a:t>
            </a:r>
            <a:r>
              <a:rPr lang="si-LK" sz="1400" b="1" dirty="0">
                <a:solidFill>
                  <a:schemeClr val="bg2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ාගේ නිරූපණයන් ඇත.</a:t>
            </a:r>
            <a:endParaRPr lang="en-US" sz="1400" b="1" dirty="0">
              <a:solidFill>
                <a:schemeClr val="bg2"/>
              </a:solidFill>
              <a:latin typeface="Iskoola Pota" panose="020B0502040204020203" pitchFamily="34" charset="0"/>
              <a:cs typeface="Iskoola Pota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dirty="0">
                <a:latin typeface="Arial" charset="0"/>
              </a:rPr>
              <a:t>ධනවත් රෝම කාන්තාවන්</a:t>
            </a:r>
            <a:endParaRPr lang="en-US" dirty="0">
              <a:latin typeface="Arial" charset="0"/>
            </a:endParaRPr>
          </a:p>
        </p:txBody>
      </p:sp>
      <p:pic>
        <p:nvPicPr>
          <p:cNvPr id="101378" name="Picture 4" descr="Wom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8486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pitchFamily="-112" charset="0"/>
                <a:ea typeface="+mn-ea"/>
                <a:cs typeface="+mn-cs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Garamond" charset="0"/>
              </a:rPr>
              <a:t>Romans loved the races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-112" charset="2"/>
              <a:buChar char="n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03427" name="Picture 4" descr="Chariot R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0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6748"/>
            <a:ext cx="9144000" cy="1015663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තරග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6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Times New Roman"/>
                <a:cs typeface="Times New Roman"/>
              </a:rPr>
              <a:t>දිනයක්</a:t>
            </a:r>
            <a:endParaRPr lang="x-none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 descr="Green marble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effectLst>
            <a:outerShdw blurRad="63500" dist="107763" dir="8100000" algn="ctr" rotWithShape="0">
              <a:srgbClr val="00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 smtClean="0">
                <a:effectLst/>
                <a:latin typeface="Arial" charset="0"/>
              </a:rPr>
              <a:t>වංශාධිපති</a:t>
            </a:r>
            <a:r>
              <a:rPr lang="en-US" sz="4000" b="1" dirty="0" smtClean="0">
                <a:effectLst/>
                <a:latin typeface="Arial" charset="0"/>
              </a:rPr>
              <a:t> </a:t>
            </a:r>
            <a:r>
              <a:rPr lang="en-US" sz="4000" b="1" dirty="0" err="1" smtClean="0">
                <a:effectLst/>
                <a:latin typeface="Arial" charset="0"/>
              </a:rPr>
              <a:t>උත්තම</a:t>
            </a:r>
            <a:r>
              <a:rPr lang="en-US" sz="4000" b="1" dirty="0" smtClean="0">
                <a:effectLst/>
                <a:latin typeface="Arial" charset="0"/>
              </a:rPr>
              <a:t> </a:t>
            </a:r>
            <a:r>
              <a:rPr lang="en-US" sz="4000" b="1" dirty="0" err="1" smtClean="0">
                <a:effectLst/>
                <a:latin typeface="Arial" charset="0"/>
              </a:rPr>
              <a:t>පූජකවරුන්</a:t>
            </a:r>
            <a:r>
              <a:rPr lang="en-US" sz="4000" b="1" dirty="0" smtClean="0">
                <a:effectLst/>
                <a:latin typeface="Arial" charset="0"/>
              </a:rPr>
              <a:t> </a:t>
            </a:r>
            <a:endParaRPr lang="en-US" sz="4000" b="1" dirty="0">
              <a:latin typeface="Arial" charset="0"/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0" y="1600200"/>
            <a:ext cx="3581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latin typeface="Arial"/>
                <a:cs typeface="Arial"/>
              </a:rPr>
              <a:t>අන්නාස්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endParaRPr lang="en-US" sz="28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800" dirty="0" err="1" smtClean="0">
                <a:latin typeface="Arial"/>
                <a:cs typeface="Arial"/>
              </a:rPr>
              <a:t>කායපස්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endParaRPr lang="en-US" sz="2800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800" dirty="0" err="1" smtClean="0">
                <a:latin typeface="Arial"/>
                <a:cs typeface="Arial"/>
              </a:rPr>
              <a:t>සන්හෙන්ද්‍රින්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105475" name="Picture 4" descr="High Pries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75" y="1600200"/>
            <a:ext cx="49371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107950" y="4933379"/>
            <a:ext cx="5199063" cy="166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charset="0"/>
              <a:buNone/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අන්නාස්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සහ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කායපස්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  <a:r>
              <a:rPr lang="si-LK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  <a:r>
              <a:rPr lang="si-LK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දෙදෙනාම යේසුස් වහන්සේට එරෙහිව නීති විරෝධී නඩුවක් සිදු කළේය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</a:endParaRP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 rot="-1669184">
            <a:off x="3596360" y="1549470"/>
            <a:ext cx="3156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si-LK" sz="4000" dirty="0">
                <a:solidFill>
                  <a:srgbClr val="FF0000"/>
                </a:solidFill>
                <a:latin typeface="Impact" charset="0"/>
              </a:rPr>
              <a:t>නීති විරෝධී</a:t>
            </a:r>
            <a:endParaRPr lang="en-US" sz="40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 rot="-1669184">
            <a:off x="3596360" y="2120970"/>
            <a:ext cx="3156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si-LK" sz="4000" dirty="0">
                <a:solidFill>
                  <a:srgbClr val="FF0000"/>
                </a:solidFill>
                <a:latin typeface="Impact" charset="0"/>
              </a:rPr>
              <a:t>නීති විරෝධී</a:t>
            </a:r>
            <a:endParaRPr lang="en-US" sz="40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 rot="-1669184">
            <a:off x="3622796" y="2719747"/>
            <a:ext cx="31561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/>
            <a:r>
              <a:rPr lang="si-LK" sz="4000" dirty="0">
                <a:solidFill>
                  <a:srgbClr val="FF0000"/>
                </a:solidFill>
                <a:latin typeface="Impact" charset="0"/>
              </a:rPr>
              <a:t>නීති විරෝධී</a:t>
            </a:r>
            <a:endParaRPr lang="en-US" sz="4000" dirty="0">
              <a:solidFill>
                <a:srgbClr val="FF0000"/>
              </a:solidFill>
              <a:latin typeface="Impact" charset="0"/>
            </a:endParaRPr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8534400" y="76200"/>
            <a:ext cx="469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latin typeface="Arial" pitchFamily="-112" charset="0"/>
                <a:ea typeface="+mn-ea"/>
                <a:cs typeface="+mn-cs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 autoUpdateAnimBg="0"/>
      <p:bldP spid="128007" grpId="0" autoUpdateAnimBg="0"/>
      <p:bldP spid="12800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95963" y="274638"/>
            <a:ext cx="3200400" cy="11731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Arial" charset="0"/>
              </a:rPr>
              <a:t>සමාජ</a:t>
            </a:r>
            <a:r>
              <a:rPr lang="en-US" sz="4000" dirty="0">
                <a:latin typeface="Arial" charset="0"/>
              </a:rPr>
              <a:t> </a:t>
            </a:r>
            <a:r>
              <a:rPr lang="en-US" sz="4000" dirty="0" err="1">
                <a:latin typeface="Arial" charset="0"/>
              </a:rPr>
              <a:t>පංතීන්</a:t>
            </a:r>
            <a:endParaRPr lang="en-US" sz="4000" dirty="0">
              <a:latin typeface="Arial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24563" y="1905000"/>
            <a:ext cx="3429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latin typeface="Arial" charset="0"/>
              </a:rPr>
              <a:t>වංශාධිපතීන්</a:t>
            </a:r>
            <a:r>
              <a:rPr lang="en-US" sz="2800" b="1" dirty="0">
                <a:latin typeface="Arial" charset="0"/>
              </a:rPr>
              <a:t> 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024563" y="30734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/>
              </a:rPr>
              <a:t>මධ්‍යම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/>
              </a:rPr>
              <a:t>පංතිය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/>
              </a:rPr>
              <a:t>  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6024563" y="42418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නිදහස්වූවන්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024563" y="54102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වහලුන්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7526" name="AutoShape 7"/>
          <p:cNvSpPr>
            <a:spLocks noChangeArrowheads="1"/>
          </p:cNvSpPr>
          <p:nvPr/>
        </p:nvSpPr>
        <p:spPr bwMode="auto">
          <a:xfrm rot="5400000">
            <a:off x="6688932" y="2612231"/>
            <a:ext cx="533400" cy="3381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7" name="AutoShape 8"/>
          <p:cNvSpPr>
            <a:spLocks noChangeArrowheads="1"/>
          </p:cNvSpPr>
          <p:nvPr/>
        </p:nvSpPr>
        <p:spPr bwMode="auto">
          <a:xfrm rot="5400000">
            <a:off x="6688932" y="3793331"/>
            <a:ext cx="533400" cy="3381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8" name="AutoShape 9"/>
          <p:cNvSpPr>
            <a:spLocks noChangeArrowheads="1"/>
          </p:cNvSpPr>
          <p:nvPr/>
        </p:nvSpPr>
        <p:spPr bwMode="auto">
          <a:xfrm rot="5400000">
            <a:off x="6688932" y="4974431"/>
            <a:ext cx="533400" cy="33813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7529" name="Picture 11" descr="Tav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8386763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98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6067105"/>
            <a:ext cx="6021760" cy="780256"/>
          </a:xfrm>
          <a:prstGeom prst="rect">
            <a:avLst/>
          </a:prstGeom>
          <a:blipFill rotWithShape="1"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12" charset="0"/>
              </a:defRPr>
            </a:lvl9pPr>
          </a:lstStyle>
          <a:p>
            <a:pPr eaLnBrk="1" hangingPunct="1">
              <a:defRPr/>
            </a:pPr>
            <a:r>
              <a:rPr kumimoji="1" lang="en-US" sz="2400">
                <a:solidFill>
                  <a:schemeClr val="bg2"/>
                </a:solidFill>
                <a:effectLst/>
                <a:latin typeface="Arial" charset="0"/>
              </a:rPr>
              <a:t>TIME OFF: Stop at a bar for a rest and a tasty hot snack.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" descr="Living Jesus Syllab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5410200" cy="1905000"/>
          </a:xfrm>
          <a:solidFill>
            <a:srgbClr val="EFE409"/>
          </a:solidFill>
        </p:spPr>
        <p:txBody>
          <a:bodyPr/>
          <a:lstStyle/>
          <a:p>
            <a:pPr eaLnBrk="1" hangingPunct="1">
              <a:defRPr/>
            </a:pPr>
            <a:r>
              <a:rPr kumimoji="1" lang="en-US" sz="3600" dirty="0" err="1">
                <a:solidFill>
                  <a:schemeClr val="bg2"/>
                </a:solidFill>
                <a:latin typeface="Arial" charset="0"/>
              </a:rPr>
              <a:t>සාමාන්‍ය</a:t>
            </a:r>
            <a:r>
              <a:rPr kumimoji="1" lang="si-LK" sz="3600" dirty="0">
                <a:solidFill>
                  <a:schemeClr val="bg2"/>
                </a:solidFill>
                <a:latin typeface="Arial" charset="0"/>
              </a:rPr>
              <a:t> පූජකවරු සුදු පැහැති ලිනන් පළඳියි </a:t>
            </a:r>
            <a:endParaRPr kumimoji="1" lang="en-US" sz="36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837565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latin typeface="Arial" charset="0"/>
              <a:cs typeface="Arial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494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defRPr/>
            </a:pPr>
            <a:endParaRPr lang="en-US" sz="2800" b="1" dirty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මෙම කාල පරිච්ඡේදය "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නිහඬ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" කාලය ලෙසද හඳුන්වනු ලැබේ.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මෙම කාල පරිච්ඡේදයේ එක්තරා  ප්‍රමුඛ පවුලක් හැදින්වූයේ ______ හෝ ______ ලෙසිනි.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ලෞකීකකරණයට ලොකුම අභියෝගය පැමිණියේ ______ සංස්කෘතියෙනි.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සත්‍ය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කි</a:t>
            </a:r>
            <a:r>
              <a:rPr lang="en-US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හෝ අසත්‍ය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කි</a:t>
            </a:r>
            <a:r>
              <a:rPr lang="en-US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: "සිනගෝගය" යනු දේව මාලිගාව සඳහා තවත් නමකි.</a:t>
            </a:r>
            <a:endParaRPr lang="en-US" altLang="ja-JP" sz="2800" b="1" dirty="0" smtClean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16632"/>
            <a:ext cx="8686800" cy="8382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si-LK" sz="2800" b="1" dirty="0">
                <a:solidFill>
                  <a:schemeClr val="bg1"/>
                </a:solidFill>
                <a:ea typeface="Times New Roman" pitchFamily="-112" charset="0"/>
              </a:rPr>
              <a:t>පුනරීක්ෂණය: අන්තර්</a:t>
            </a:r>
            <a:r>
              <a:rPr lang="en-US" sz="2800" b="1" dirty="0" err="1">
                <a:solidFill>
                  <a:schemeClr val="bg1"/>
                </a:solidFill>
                <a:ea typeface="Times New Roman" pitchFamily="-112" charset="0"/>
              </a:rPr>
              <a:t>තෙස්තමේන්තු</a:t>
            </a:r>
            <a:r>
              <a:rPr lang="en-US" sz="2800" b="1" dirty="0">
                <a:solidFill>
                  <a:schemeClr val="bg1"/>
                </a:solidFill>
                <a:ea typeface="Times New Roman" pitchFamily="-11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Times New Roman" pitchFamily="-112" charset="0"/>
              </a:rPr>
              <a:t>යුගය</a:t>
            </a:r>
            <a:endParaRPr lang="en-US" sz="2800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latin typeface="Arial" charset="0"/>
              </a:rPr>
              <a:t>සාමාන්‍ය</a:t>
            </a:r>
            <a:r>
              <a:rPr lang="en-US" sz="4000" dirty="0">
                <a:latin typeface="Arial" charset="0"/>
              </a:rPr>
              <a:t> </a:t>
            </a:r>
            <a:r>
              <a:rPr lang="en-US" sz="4000" dirty="0" err="1">
                <a:latin typeface="Arial" charset="0"/>
              </a:rPr>
              <a:t>කම්කරුවා</a:t>
            </a:r>
            <a:r>
              <a:rPr lang="en-US" sz="4000" dirty="0">
                <a:latin typeface="Arial" charset="0"/>
              </a:rPr>
              <a:t> (</a:t>
            </a:r>
            <a:r>
              <a:rPr lang="en-US" sz="4000" dirty="0" err="1">
                <a:latin typeface="Arial" charset="0"/>
              </a:rPr>
              <a:t>කම්මල්කරුවා</a:t>
            </a:r>
            <a:r>
              <a:rPr lang="en-US" sz="4000" dirty="0">
                <a:latin typeface="Arial" charset="0"/>
              </a:rPr>
              <a:t>)</a:t>
            </a:r>
          </a:p>
        </p:txBody>
      </p:sp>
      <p:pic>
        <p:nvPicPr>
          <p:cNvPr id="111618" name="Picture 4" descr="Blacksmi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522809"/>
            <a:ext cx="76962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pitchFamily="-112" charset="0"/>
                <a:ea typeface="+mn-ea"/>
                <a:cs typeface="+mn-cs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4" descr="Carp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6050"/>
            <a:ext cx="6619875" cy="70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52400"/>
            <a:ext cx="9144000" cy="1524000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latin typeface="Arial" charset="0"/>
              </a:rPr>
              <a:t>යුදෙව්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වඩුවන්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මධ්‍යම</a:t>
            </a:r>
            <a:r>
              <a:rPr lang="en-US" sz="3200" dirty="0">
                <a:latin typeface="Arial" charset="0"/>
              </a:rPr>
              <a:t> </a:t>
            </a:r>
            <a:r>
              <a:rPr lang="en-US" sz="3200" dirty="0" err="1">
                <a:latin typeface="Arial" charset="0"/>
              </a:rPr>
              <a:t>පංතිකයන්ය</a:t>
            </a:r>
            <a:r>
              <a:rPr lang="en-US" sz="3200" dirty="0">
                <a:latin typeface="Arial" charset="0"/>
              </a:rPr>
              <a:t>   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pitchFamily="-112" charset="0"/>
                <a:ea typeface="+mn-ea"/>
                <a:cs typeface="+mn-cs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10" descr="Social Class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66405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95513" y="260350"/>
            <a:ext cx="3671887" cy="23050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Arial" charset="0"/>
              </a:rPr>
              <a:t>සමාජ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පංතීන්</a:t>
            </a:r>
            <a:endParaRPr lang="en-US" dirty="0">
              <a:latin typeface="Arial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1863" y="304800"/>
            <a:ext cx="3287712" cy="609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/>
              <a:t>වංශාධිපතීන්</a:t>
            </a:r>
            <a:r>
              <a:rPr lang="en-US" sz="2400" b="1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b="1" dirty="0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6011863" y="14732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මධ්‍යම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පංතිය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 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5717" name="AutoShape 7"/>
          <p:cNvSpPr>
            <a:spLocks noChangeArrowheads="1"/>
          </p:cNvSpPr>
          <p:nvPr/>
        </p:nvSpPr>
        <p:spPr bwMode="auto">
          <a:xfrm rot="5400000">
            <a:off x="6650038" y="10382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8" name="AutoShape 8"/>
          <p:cNvSpPr>
            <a:spLocks noChangeArrowheads="1"/>
          </p:cNvSpPr>
          <p:nvPr/>
        </p:nvSpPr>
        <p:spPr bwMode="auto">
          <a:xfrm rot="5400000">
            <a:off x="6650038" y="22193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9" name="AutoShape 9"/>
          <p:cNvSpPr>
            <a:spLocks noChangeArrowheads="1"/>
          </p:cNvSpPr>
          <p:nvPr/>
        </p:nvSpPr>
        <p:spPr bwMode="auto">
          <a:xfrm rot="5400000">
            <a:off x="6650038" y="34004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0" name="Rectangle 11"/>
          <p:cNvSpPr>
            <a:spLocks noChangeArrowheads="1"/>
          </p:cNvSpPr>
          <p:nvPr/>
        </p:nvSpPr>
        <p:spPr bwMode="auto">
          <a:xfrm>
            <a:off x="0" y="76200"/>
            <a:ext cx="2438400" cy="3124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0188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</a:pPr>
            <a:r>
              <a:rPr lang="si-LK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නිදහස</a:t>
            </a:r>
            <a:r>
              <a:rPr lang="si-LK" sz="28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්ව</a:t>
            </a:r>
            <a:r>
              <a:rPr lang="si-LK" sz="2800" b="1" dirty="0">
                <a:solidFill>
                  <a:srgbClr val="FFFFFF"/>
                </a:solidFill>
                <a:latin typeface="Arial" charset="0"/>
                <a:cs typeface="Arial" charset="0"/>
              </a:rPr>
              <a:t>ූවන් කලින් හිටපු වහලුන් විය</a:t>
            </a:r>
            <a:endParaRPr lang="en-US" sz="2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98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805142"/>
            <a:ext cx="6692098" cy="4524315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>
            <a:spAutoFit/>
          </a:bodyPr>
          <a:lstStyle>
            <a:lvl1pPr marL="2889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altLang="ja-JP" sz="3200" dirty="0" smtClean="0">
                <a:latin typeface="Arial" charset="0"/>
                <a:cs typeface="Arial" charset="0"/>
              </a:rPr>
              <a:t>"</a:t>
            </a:r>
            <a:r>
              <a:rPr lang="si-LK" sz="3200" dirty="0"/>
              <a:t>එහෙත්, </a:t>
            </a:r>
            <a:r>
              <a:rPr lang="si-LK" sz="3200" dirty="0">
                <a:solidFill>
                  <a:srgbClr val="FFFF00"/>
                </a:solidFill>
              </a:rPr>
              <a:t>'ස්වාධීන</a:t>
            </a:r>
            <a:r>
              <a:rPr lang="si-LK" sz="3200" dirty="0"/>
              <a:t>' යයි නම් ලත් ධර්මශාලාවට අයත් සිරේනීයයන් සහ අලෙක්සන්ද්‍රියයන්ගෙන් ඇතැමෙක් ද සිලීසියාවේ සහ ආසියාවේ සමහරු ද නැඟිට ස්තේපන් සමඟ විවාද </a:t>
            </a:r>
            <a:r>
              <a:rPr lang="si-LK" sz="3200" dirty="0" smtClean="0"/>
              <a:t>කළහ</a:t>
            </a:r>
            <a:r>
              <a:rPr lang="en-US" altLang="ja-JP" sz="3200" dirty="0" smtClean="0">
                <a:latin typeface="Arial" charset="0"/>
                <a:cs typeface="Arial" charset="0"/>
              </a:rPr>
              <a:t>."</a:t>
            </a:r>
          </a:p>
          <a:p>
            <a:pPr>
              <a:defRPr/>
            </a:pPr>
            <a:endParaRPr lang="en-US" sz="3200" dirty="0" smtClean="0">
              <a:latin typeface="Arial" charset="0"/>
              <a:cs typeface="Arial" charset="0"/>
            </a:endParaRPr>
          </a:p>
          <a:p>
            <a:pPr algn="r">
              <a:defRPr/>
            </a:pPr>
            <a:r>
              <a:rPr lang="en-US" sz="3200" dirty="0" smtClean="0">
                <a:latin typeface="Arial" charset="0"/>
                <a:cs typeface="Arial" charset="0"/>
              </a:rPr>
              <a:t>(</a:t>
            </a:r>
            <a:r>
              <a:rPr lang="en-US" sz="3200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ක්‍රි</a:t>
            </a:r>
            <a:r>
              <a:rPr lang="en-US" sz="3200" dirty="0" err="1" smtClean="0">
                <a:latin typeface="Arial" charset="0"/>
                <a:cs typeface="Arial" charset="0"/>
              </a:rPr>
              <a:t>යා</a:t>
            </a:r>
            <a:r>
              <a:rPr lang="en-US" sz="3200" dirty="0" smtClean="0">
                <a:latin typeface="Arial" charset="0"/>
                <a:cs typeface="Arial" charset="0"/>
              </a:rPr>
              <a:t> 6:9 )</a:t>
            </a:r>
          </a:p>
          <a:p>
            <a:pPr algn="r">
              <a:defRPr/>
            </a:pPr>
            <a:endParaRPr lang="en-US" sz="3200" dirty="0" smtClean="0">
              <a:latin typeface="Arial" charset="0"/>
              <a:cs typeface="Arial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6011863" y="38100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වහලුන්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6011863" y="26416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නිදහස්වූ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වන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්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918394"/>
            <a:ext cx="5724525" cy="9984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Arial" charset="0"/>
              </a:rPr>
              <a:t>සමාජ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පංතීන්</a:t>
            </a:r>
            <a:endParaRPr lang="en-US" dirty="0">
              <a:latin typeface="Arial" charset="0"/>
            </a:endParaRPr>
          </a:p>
        </p:txBody>
      </p:sp>
      <p:sp>
        <p:nvSpPr>
          <p:cNvPr id="117764" name="TextBox 14"/>
          <p:cNvSpPr txBox="1">
            <a:spLocks noChangeArrowheads="1"/>
          </p:cNvSpPr>
          <p:nvPr/>
        </p:nvSpPr>
        <p:spPr bwMode="auto">
          <a:xfrm>
            <a:off x="0" y="1844675"/>
            <a:ext cx="5867400" cy="483209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r>
              <a:rPr lang="en-US" altLang="ja-JP" sz="2800" baseline="30000" dirty="0" smtClean="0">
                <a:latin typeface="Arial" charset="0"/>
                <a:cs typeface="Arial" charset="0"/>
              </a:rPr>
              <a:t>"</a:t>
            </a:r>
            <a:r>
              <a:rPr lang="si-LK" sz="2800" dirty="0"/>
              <a:t>යමෙකු තමාගේ මිතුරන් උදෙසා දිවි පිදීමට වඩා උතුම</a:t>
            </a:r>
            <a:r>
              <a:rPr lang="si-LK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් </a:t>
            </a:r>
            <a:r>
              <a:rPr lang="en-US" sz="2800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ප්‍රේ</a:t>
            </a:r>
            <a:r>
              <a:rPr lang="si-LK" sz="2800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මයක</a:t>
            </a:r>
            <a:r>
              <a:rPr lang="si-LK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් කිසිවෙකුට නැත. 14 මා ඔබට අණ කරන දේ ඔබ කරන්නහු නම්, ඔබ මාගේ මිතුරෝ ය. 15 මෙතැන් පටන් මම ඔබට දාසයෝ යයි නොකියමි; මන්ද, දාසයෙක් තමාගේ ස්වාමියා කරන්නේ කුමක් දැ යි නොදනියි. එහෙත්, මාගේ පියාණන් වහන්සේගෙන් මා ඇසූ සියල්ල ම ඔබට දන්වා වදාළ බැවින්, මම ඔබට ම</a:t>
            </a:r>
            <a:r>
              <a:rPr lang="si-LK" sz="2800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ි</a:t>
            </a:r>
            <a:r>
              <a:rPr lang="en-US" sz="2800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ත්‍ර</a:t>
            </a:r>
            <a:r>
              <a:rPr lang="si-LK" sz="2800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ය</a:t>
            </a:r>
            <a:r>
              <a:rPr lang="si-LK" sz="2800" dirty="0">
                <a:latin typeface="Iskoola Pota" panose="020B0502040204020203" pitchFamily="34" charset="0"/>
                <a:cs typeface="Iskoola Pota" panose="020B0502040204020203" pitchFamily="34" charset="0"/>
              </a:rPr>
              <a:t>ෝ </a:t>
            </a:r>
            <a:r>
              <a:rPr lang="si-LK" sz="2800" dirty="0"/>
              <a:t>යයි කීවෙමි</a:t>
            </a:r>
            <a:r>
              <a:rPr lang="si-LK" sz="2800" dirty="0" smtClean="0"/>
              <a:t>.</a:t>
            </a:r>
            <a:r>
              <a:rPr lang="en-US" altLang="ja-JP" sz="2800" dirty="0" smtClean="0">
                <a:latin typeface="Arial" charset="0"/>
                <a:cs typeface="Arial" charset="0"/>
              </a:rPr>
              <a:t>" </a:t>
            </a:r>
            <a:r>
              <a:rPr lang="en-US" altLang="ja-JP" sz="2800" dirty="0">
                <a:latin typeface="Arial" charset="0"/>
                <a:cs typeface="Arial" charset="0"/>
              </a:rPr>
              <a:t/>
            </a:r>
            <a:br>
              <a:rPr lang="en-US" altLang="ja-JP" sz="2800" dirty="0">
                <a:latin typeface="Arial" charset="0"/>
                <a:cs typeface="Arial" charset="0"/>
              </a:rPr>
            </a:br>
            <a:r>
              <a:rPr lang="en-US" altLang="ja-JP" sz="2800" dirty="0" smtClean="0">
                <a:latin typeface="Arial" charset="0"/>
                <a:cs typeface="Arial" charset="0"/>
              </a:rPr>
              <a:t>(</a:t>
            </a:r>
            <a:r>
              <a:rPr lang="en-US" altLang="ja-JP" sz="2800" dirty="0" err="1" smtClean="0">
                <a:latin typeface="Arial" charset="0"/>
                <a:cs typeface="Arial" charset="0"/>
              </a:rPr>
              <a:t>යොහාන්</a:t>
            </a:r>
            <a:r>
              <a:rPr lang="en-US" altLang="ja-JP" sz="2800" dirty="0" smtClean="0">
                <a:latin typeface="Arial" charset="0"/>
                <a:cs typeface="Arial" charset="0"/>
              </a:rPr>
              <a:t> </a:t>
            </a:r>
            <a:r>
              <a:rPr lang="en-US" altLang="ja-JP" sz="2800" dirty="0">
                <a:latin typeface="Arial" charset="0"/>
                <a:cs typeface="Arial" charset="0"/>
              </a:rPr>
              <a:t>15:13-15).</a:t>
            </a: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76200"/>
            <a:ext cx="5940425" cy="904528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නිදහස්වූවන්ව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</a:t>
            </a:r>
            <a:r>
              <a:rPr lang="en-US" altLang="ja-JP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මිතුරන්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”  </a:t>
            </a:r>
            <a:r>
              <a:rPr lang="en-US" altLang="ja-JP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ලෙසද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ja-JP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හැදින්වීය</a:t>
            </a:r>
            <a:r>
              <a:rPr lang="en-US" altLang="ja-JP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011863" y="304800"/>
            <a:ext cx="32877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sz="2400" b="1" dirty="0" err="1"/>
              <a:t>වංශාධිපතීන්</a:t>
            </a:r>
            <a:r>
              <a:rPr lang="en-US" sz="2400" b="1" dirty="0"/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400" b="1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011863" y="14732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මධ්‍යම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පංතිය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  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5400000">
            <a:off x="6650038" y="10382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 rot="5400000">
            <a:off x="6650038" y="22193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 rot="5400000">
            <a:off x="6650038" y="3400425"/>
            <a:ext cx="533400" cy="28575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98</a:t>
            </a: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6011863" y="38100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වහලුන්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6011863" y="2641600"/>
            <a:ext cx="2895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නිදහස්වූ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වන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්</a:t>
            </a:r>
            <a:endParaRPr lang="en-US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0" descr="Sl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11"/>
          <p:cNvSpPr>
            <a:spLocks noChangeArrowheads="1"/>
          </p:cNvSpPr>
          <p:nvPr/>
        </p:nvSpPr>
        <p:spPr bwMode="auto">
          <a:xfrm>
            <a:off x="3429000" y="1143000"/>
            <a:ext cx="2209800" cy="52578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29000" y="0"/>
            <a:ext cx="5715000" cy="11430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Arial" charset="0"/>
              </a:rPr>
              <a:t>සමාජ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පංතීන්</a:t>
            </a:r>
            <a:endParaRPr lang="en-US" dirty="0">
              <a:latin typeface="Arial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0" y="1905000"/>
            <a:ext cx="5967413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latin typeface="Arial" charset="0"/>
              </a:rPr>
              <a:t>වංශාධිපතීන්</a:t>
            </a:r>
            <a:r>
              <a:rPr lang="en-US" b="1" dirty="0">
                <a:latin typeface="Arial" charset="0"/>
              </a:rPr>
              <a:t> (</a:t>
            </a:r>
            <a:r>
              <a:rPr lang="en-US" b="1" dirty="0" err="1">
                <a:latin typeface="Arial" charset="0"/>
              </a:rPr>
              <a:t>කුලීනයන්</a:t>
            </a:r>
            <a:r>
              <a:rPr lang="en-US" b="1" dirty="0">
                <a:latin typeface="Arial" charset="0"/>
              </a:rPr>
              <a:t> )</a:t>
            </a:r>
          </a:p>
          <a:p>
            <a:pPr eaLnBrk="1" hangingPunct="1"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429000" y="3073400"/>
            <a:ext cx="541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මධ්‍යම</a:t>
            </a: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පංතිය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</a:pP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429000" y="4241800"/>
            <a:ext cx="541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නිදහස්වූවන්</a:t>
            </a:r>
            <a:endParaRPr lang="en-US" sz="3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429000" y="5410200"/>
            <a:ext cx="541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වහලුන්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endParaRPr lang="en-US" sz="3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9816" name="AutoShape 7"/>
          <p:cNvSpPr>
            <a:spLocks noChangeArrowheads="1"/>
          </p:cNvSpPr>
          <p:nvPr/>
        </p:nvSpPr>
        <p:spPr bwMode="auto">
          <a:xfrm rot="5400000">
            <a:off x="4191000" y="25146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817" name="AutoShape 8"/>
          <p:cNvSpPr>
            <a:spLocks noChangeArrowheads="1"/>
          </p:cNvSpPr>
          <p:nvPr/>
        </p:nvSpPr>
        <p:spPr bwMode="auto">
          <a:xfrm rot="5400000">
            <a:off x="4191000" y="36957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9818" name="AutoShape 9"/>
          <p:cNvSpPr>
            <a:spLocks noChangeArrowheads="1"/>
          </p:cNvSpPr>
          <p:nvPr/>
        </p:nvSpPr>
        <p:spPr bwMode="auto">
          <a:xfrm rot="5400000">
            <a:off x="4191000" y="48768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98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8356" y="304800"/>
            <a:ext cx="2592288" cy="954107"/>
          </a:xfrm>
          <a:prstGeom prst="rect">
            <a:avLst/>
          </a:prstGeom>
          <a:solidFill>
            <a:srgbClr val="8000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නව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වහලුන්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වන්නේ</a:t>
            </a:r>
            <a:endParaRPr lang="x-none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-26988"/>
            <a:ext cx="9153525" cy="1008063"/>
          </a:xfrm>
          <a:solidFill>
            <a:srgbClr val="000514"/>
          </a:solidFill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Slavery in the Roman Empire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635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402388" cy="461963"/>
          </a:xfrm>
          <a:solidFill>
            <a:srgbClr val="FF0066"/>
          </a:solidFill>
          <a:ln w="12700" cap="sq"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2400" b="1" i="1" kern="1200" dirty="0">
                <a:solidFill>
                  <a:srgbClr val="FFFFFF"/>
                </a:solidFill>
                <a:ea typeface="+mn-ea"/>
              </a:rPr>
              <a:t>Features of Slavery during Roman Empire</a:t>
            </a:r>
          </a:p>
        </p:txBody>
      </p:sp>
      <p:sp>
        <p:nvSpPr>
          <p:cNvPr id="71682" name="Rectangle 6"/>
          <p:cNvSpPr>
            <a:spLocks noChangeArrowheads="1"/>
          </p:cNvSpPr>
          <p:nvPr/>
        </p:nvSpPr>
        <p:spPr bwMode="auto">
          <a:xfrm>
            <a:off x="1371600" y="13716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996600"/>
              </a:buClr>
              <a:buFont typeface="Wingdings" pitchFamily="2" charset="2"/>
              <a:buChar char="w"/>
            </a:pPr>
            <a:r>
              <a:rPr lang="en-US" altLang="en-US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Entry into Slavery</a:t>
            </a:r>
          </a:p>
          <a:p>
            <a:pPr eaLnBrk="1" hangingPunct="1">
              <a:spcBef>
                <a:spcPct val="20000"/>
              </a:spcBef>
              <a:buClr>
                <a:srgbClr val="996600"/>
              </a:buClr>
              <a:buFont typeface="Wingdings" pitchFamily="2" charset="2"/>
              <a:buChar char="w"/>
            </a:pPr>
            <a:endParaRPr lang="en-US" altLang="en-US" sz="2800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en-US" altLang="en-US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Roman military conquests</a:t>
            </a:r>
          </a:p>
          <a:p>
            <a:pPr lv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en-US" altLang="en-US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Natural reproduction</a:t>
            </a:r>
          </a:p>
          <a:p>
            <a:pPr lv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en-US" altLang="en-US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Rescue from exposure</a:t>
            </a:r>
          </a:p>
          <a:p>
            <a:pPr lv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en-US" altLang="en-US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International trade</a:t>
            </a:r>
          </a:p>
          <a:p>
            <a:pPr lv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en-US" altLang="en-US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Piracy</a:t>
            </a:r>
          </a:p>
          <a:p>
            <a:pPr lvl="1" eaLnBrk="1" hangingPunct="1">
              <a:spcBef>
                <a:spcPct val="20000"/>
              </a:spcBef>
              <a:buSzPct val="95000"/>
              <a:buFontTx/>
              <a:buChar char="–"/>
            </a:pPr>
            <a:r>
              <a:rPr lang="en-US" altLang="en-US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Sold themselves into slavery for various reasons</a:t>
            </a:r>
            <a:endParaRPr lang="en-US" altLang="en-US" b="1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3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123950"/>
            <a:ext cx="8640762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25" y="-26988"/>
            <a:ext cx="9153525" cy="1008063"/>
          </a:xfrm>
          <a:solidFill>
            <a:srgbClr val="000514"/>
          </a:solidFill>
        </p:spPr>
        <p:txBody>
          <a:bodyPr/>
          <a:lstStyle/>
          <a:p>
            <a:pPr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Slavery in the Roman Empire</a:t>
            </a:r>
            <a:endParaRPr 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51520" y="2492896"/>
            <a:ext cx="8136904" cy="33843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ru-RU" sz="36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"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The </a:t>
            </a:r>
            <a:r>
              <a:rPr lang="en-US" sz="3600" b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slave was absolutely at his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master</a:t>
            </a:r>
            <a:r>
              <a:rPr lang="uk-UA" sz="36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'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s </a:t>
            </a:r>
            <a:r>
              <a:rPr lang="en-US" sz="3600" b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disposal; for the smallest offence he might be scourged, mutilated, crucified, [or] thrown to the wild 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beasts</a:t>
            </a:r>
            <a:r>
              <a:rPr lang="ru-RU" sz="36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"</a:t>
            </a:r>
            <a:r>
              <a:rPr lang="en-US" sz="36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 </a:t>
            </a:r>
            <a:r>
              <a:rPr lang="en-US" sz="32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/>
            </a:r>
            <a:br>
              <a:rPr lang="en-US" sz="32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</a:br>
            <a:endParaRPr lang="en-US" sz="3200" b="1" dirty="0" smtClean="0">
              <a:solidFill>
                <a:srgbClr val="FFFFFF"/>
              </a:solidFill>
              <a:effectLst>
                <a:glow rad="203200">
                  <a:srgbClr val="000000"/>
                </a:glow>
              </a:effectLst>
              <a:latin typeface="Arial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(</a:t>
            </a:r>
            <a:r>
              <a:rPr lang="en-US" sz="2400" b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J. B. Lightfoot, </a:t>
            </a:r>
            <a:r>
              <a:rPr lang="en-US" sz="24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/>
            </a:r>
            <a:br>
              <a:rPr lang="en-US" sz="2400" b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</a:br>
            <a:r>
              <a:rPr lang="en-US" sz="2400" b="1" i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Saint Paul</a:t>
            </a:r>
            <a:r>
              <a:rPr lang="uk-UA" sz="2400" b="1" i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'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s </a:t>
            </a:r>
            <a:r>
              <a:rPr lang="en-US" sz="2400" b="1" i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Epistles to the 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/>
            </a:r>
            <a:br>
              <a:rPr lang="en-US" sz="2400" b="1" i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</a:br>
            <a:r>
              <a:rPr lang="en-US" sz="2400" b="1" i="1" dirty="0" smtClean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Colossians </a:t>
            </a:r>
            <a:r>
              <a:rPr lang="en-US" sz="2400" b="1" i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and to Philemon</a:t>
            </a:r>
            <a:r>
              <a:rPr lang="en-US" sz="2400" b="1" dirty="0">
                <a:solidFill>
                  <a:srgbClr val="FFFFFF"/>
                </a:solidFill>
                <a:effectLst>
                  <a:glow rad="203200">
                    <a:srgbClr val="000000"/>
                  </a:glow>
                </a:effectLst>
                <a:latin typeface="Arial"/>
              </a:rPr>
              <a:t>, 321) </a:t>
            </a:r>
          </a:p>
        </p:txBody>
      </p:sp>
    </p:spTree>
    <p:extLst>
      <p:ext uri="{BB962C8B-B14F-4D97-AF65-F5344CB8AC3E}">
        <p14:creationId xmlns:p14="http://schemas.microsoft.com/office/powerpoint/2010/main" val="346447994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228600"/>
            <a:ext cx="2514600" cy="35052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latin typeface="Arial" pitchFamily="34" charset="0"/>
              </a:rPr>
              <a:t>Features of slavery during Roman</a:t>
            </a:r>
          </a:p>
        </p:txBody>
      </p:sp>
      <p:pic>
        <p:nvPicPr>
          <p:cNvPr id="69634" name="Picture 3" descr="Image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3995737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5651500" y="3860800"/>
            <a:ext cx="3270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Slave sold in Roman </a:t>
            </a:r>
          </a:p>
          <a:p>
            <a:pPr algn="ctr" eaLnBrk="1" hangingPunct="1"/>
            <a:r>
              <a:rPr lang="en-US" altLang="en-US" b="1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slave trade</a:t>
            </a:r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1295400" y="533400"/>
            <a:ext cx="39243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When Romans conquered the Mediterranean, they took millions of slaves to Italy. The Italians were major importers of slaves with slaves accounting for 40 percent of the population!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Laws which promoted or restricted the Roman slave system: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Lex Poetelia (326 BC)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Lex Aelia Sentia (AD 4)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Lex Fufia Caninia (AD 2)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Lex lunia Sorbana</a:t>
            </a:r>
          </a:p>
        </p:txBody>
      </p:sp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0" y="0"/>
            <a:ext cx="6340475" cy="461963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Features of Slavery during Roman Empire</a:t>
            </a:r>
            <a:endParaRPr lang="en-US" alt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1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48200" cy="1371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i="1" dirty="0">
                <a:latin typeface="Arial" charset="0"/>
              </a:rPr>
              <a:t>රෝමානු සමාජ ආයතන</a:t>
            </a:r>
            <a:endParaRPr lang="en-US" i="1" dirty="0">
              <a:latin typeface="Arial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0800" y="1556792"/>
            <a:ext cx="2743200" cy="4525963"/>
          </a:xfrm>
        </p:spPr>
        <p:txBody>
          <a:bodyPr/>
          <a:lstStyle/>
          <a:p>
            <a:pPr eaLnBrk="1" hangingPunct="1">
              <a:defRPr/>
            </a:pPr>
            <a:r>
              <a:rPr lang="si-LK" sz="2400" dirty="0">
                <a:latin typeface="Arial" charset="0"/>
              </a:rPr>
              <a:t>ස්වේච්ඡා සංගම් ඕනෑම කෙනෙකුට එකතු විය හැකි සමාජ ශාලා විය </a:t>
            </a:r>
            <a:r>
              <a:rPr lang="en-US" sz="2400" dirty="0" smtClean="0">
                <a:latin typeface="Arial" charset="0"/>
              </a:rPr>
              <a:t>- </a:t>
            </a:r>
            <a:r>
              <a:rPr lang="en-US" sz="2400" dirty="0" err="1" smtClean="0">
                <a:latin typeface="Arial" charset="0"/>
              </a:rPr>
              <a:t>නමුත්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si-LK" sz="2400" dirty="0" smtClean="0">
                <a:latin typeface="Arial" charset="0"/>
              </a:rPr>
              <a:t>ය</a:t>
            </a:r>
            <a:r>
              <a:rPr lang="si-LK" sz="2400" dirty="0">
                <a:latin typeface="Arial" charset="0"/>
              </a:rPr>
              <a:t>ුදෙව් නොවන්නන් හා  අන් අය සඳහා වසා දැමූ</a:t>
            </a:r>
            <a:r>
              <a:rPr lang="si-LK" sz="2400" dirty="0" smtClean="0">
                <a:latin typeface="Arial" charset="0"/>
              </a:rPr>
              <a:t>හ</a:t>
            </a:r>
            <a:r>
              <a:rPr lang="en-US" sz="2400" dirty="0" smtClean="0">
                <a:latin typeface="Arial" charset="0"/>
              </a:rPr>
              <a:t>.</a:t>
            </a:r>
            <a:endParaRPr lang="en-US" sz="2400" dirty="0">
              <a:latin typeface="Arial" charset="0"/>
            </a:endParaRPr>
          </a:p>
        </p:txBody>
      </p:sp>
      <p:pic>
        <p:nvPicPr>
          <p:cNvPr id="121859" name="Picture 4" descr="Torah at 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84300"/>
            <a:ext cx="63246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5364163" y="0"/>
            <a:ext cx="37798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Koinonia</a:t>
            </a:r>
          </a:p>
        </p:txBody>
      </p:sp>
      <p:pic>
        <p:nvPicPr>
          <p:cNvPr id="121861" name="Picture 1" descr="koinonia-wid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36513" y="1341438"/>
            <a:ext cx="2808313" cy="2303586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pitchFamily="-112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-11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2" charset="-128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si-LK" sz="1800" b="1" dirty="0">
                <a:latin typeface="Arial" charset="0"/>
              </a:rPr>
              <a:t>ජුදෙව් ජාතික පිරිමි ළමයෙක් ජෙරුසලමේ බටහිර පවුරෙහි සිට ටොරා පොත කියවීමෙන් ඔහුගේ 'බාර් මිට්ස</a:t>
            </a:r>
            <a:r>
              <a:rPr lang="si-LK" sz="1800" b="1" dirty="0" smtClean="0">
                <a:latin typeface="Arial" charset="0"/>
              </a:rPr>
              <a:t>්</a:t>
            </a:r>
            <a:r>
              <a:rPr lang="en-US" sz="1800" b="1" dirty="0" err="1" smtClean="0">
                <a:latin typeface="Arial" charset="0"/>
              </a:rPr>
              <a:t>වා</a:t>
            </a:r>
            <a:r>
              <a:rPr lang="en-US" sz="1800" b="1" dirty="0" smtClean="0">
                <a:latin typeface="Arial" charset="0"/>
              </a:rPr>
              <a:t> </a:t>
            </a:r>
            <a:r>
              <a:rPr lang="si-LK" sz="1800" b="1" dirty="0" smtClean="0">
                <a:latin typeface="Arial" charset="0"/>
              </a:rPr>
              <a:t>" </a:t>
            </a:r>
            <a:r>
              <a:rPr lang="si-LK" sz="1800" b="1" dirty="0">
                <a:latin typeface="Arial" charset="0"/>
              </a:rPr>
              <a:t>යන මුල් අකුරු කියවීම අරභයි.</a:t>
            </a:r>
            <a:endParaRPr lang="en-US" sz="1800" b="1" dirty="0">
              <a:latin typeface="Arial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latin typeface="Arial" charset="0"/>
              <a:cs typeface="Arial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494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defRPr/>
            </a:pPr>
            <a:endParaRPr lang="en-US" sz="2800" b="1" dirty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මෙම කාල පරිච්ඡේදය "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නිහඬ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" කාලය ලෙසද හඳුන්වනු ලැබේ.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මෙම කාල පරිච්ඡේදයේ එක්තරා  ප්‍රමුඛ පවුලක් හැදින්වූයේ </a:t>
            </a:r>
            <a:r>
              <a:rPr lang="en-US" altLang="ja-JP" sz="2800" b="1" u="sng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මකබිවරු</a:t>
            </a:r>
            <a:r>
              <a:rPr lang="en-US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හෝ </a:t>
            </a:r>
            <a:r>
              <a:rPr lang="en-US" altLang="ja-JP" sz="2800" b="1" u="sng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හස්මෝනියන්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ලෙසිනි.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ලෞකීකකරණයට ලොකුම අභියෝගය පැමිණියේ ______ සංස්කෘතියෙනි.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සත්‍ය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කි</a:t>
            </a:r>
            <a:r>
              <a:rPr lang="en-US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හෝ අසත්‍ය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කි</a:t>
            </a:r>
            <a:r>
              <a:rPr lang="en-US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: "සිනගෝගය" යනු දේව මාලිගාව සඳහා තවත් නමකි.</a:t>
            </a:r>
            <a:endParaRPr lang="en-US" altLang="ja-JP" sz="2800" b="1" dirty="0" smtClean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16632"/>
            <a:ext cx="8686800" cy="8382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si-LK" sz="2800" b="1" dirty="0">
                <a:solidFill>
                  <a:schemeClr val="bg1"/>
                </a:solidFill>
                <a:ea typeface="Times New Roman" pitchFamily="-112" charset="0"/>
              </a:rPr>
              <a:t>පුනරීක්ෂණය: අන්තර්</a:t>
            </a:r>
            <a:r>
              <a:rPr lang="en-US" sz="2800" b="1" dirty="0" err="1">
                <a:solidFill>
                  <a:schemeClr val="bg1"/>
                </a:solidFill>
                <a:ea typeface="Times New Roman" pitchFamily="-112" charset="0"/>
              </a:rPr>
              <a:t>තෙස්තමේන්තු</a:t>
            </a:r>
            <a:r>
              <a:rPr lang="en-US" sz="2800" b="1" dirty="0">
                <a:solidFill>
                  <a:schemeClr val="bg1"/>
                </a:solidFill>
                <a:ea typeface="Times New Roman" pitchFamily="-11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Times New Roman" pitchFamily="-112" charset="0"/>
              </a:rPr>
              <a:t>යුගය</a:t>
            </a: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78826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48200" cy="1371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i="1" dirty="0">
                <a:latin typeface="Arial" charset="0"/>
              </a:rPr>
              <a:t>රෝමානු සමාජ ආයතන</a:t>
            </a:r>
            <a:endParaRPr lang="en-US" i="1" dirty="0">
              <a:latin typeface="Arial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00800" y="1676400"/>
            <a:ext cx="2743200" cy="4525963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latin typeface="Arial" charset="0"/>
              </a:rPr>
              <a:t>රමානු ස්වේච්ඡා සංවිධාන</a:t>
            </a:r>
            <a:endParaRPr lang="en-US" sz="3600" dirty="0">
              <a:latin typeface="Arial" charset="0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5004048" y="0"/>
            <a:ext cx="41399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Koinonia</a:t>
            </a:r>
          </a:p>
        </p:txBody>
      </p:sp>
      <p:pic>
        <p:nvPicPr>
          <p:cNvPr id="123908" name="Picture 2" descr="Early-church-worship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63754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pitchFamily="-112" charset="0"/>
                <a:ea typeface="+mn-ea"/>
                <a:cs typeface="+mn-cs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4648200" cy="13716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si-LK" i="1" dirty="0">
                <a:latin typeface="Arial" charset="0"/>
              </a:rPr>
              <a:t>රෝමානු සමාජ ආයතන</a:t>
            </a:r>
            <a:endParaRPr lang="en-US" i="1" dirty="0">
              <a:latin typeface="Arial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950" y="2143125"/>
            <a:ext cx="2016125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si-LK" sz="2800" b="1" dirty="0">
                <a:latin typeface="Arial" charset="0"/>
              </a:rPr>
              <a:t>වර්තමානයේ ගෘහස්ථ සභ</a:t>
            </a:r>
            <a:r>
              <a:rPr lang="si-LK" sz="2800" b="1" dirty="0" smtClean="0">
                <a:latin typeface="Arial" charset="0"/>
              </a:rPr>
              <a:t>ා</a:t>
            </a:r>
            <a:r>
              <a:rPr lang="en-US" sz="2800" b="1" dirty="0">
                <a:latin typeface="Arial" charset="0"/>
              </a:rPr>
              <a:t> </a:t>
            </a:r>
            <a:r>
              <a:rPr lang="en-US" sz="2800" b="1" dirty="0" err="1" smtClean="0">
                <a:latin typeface="Arial" charset="0"/>
              </a:rPr>
              <a:t>පිළිවෙත</a:t>
            </a:r>
            <a:r>
              <a:rPr lang="si-LK" sz="2800" b="1" dirty="0" smtClean="0">
                <a:latin typeface="Arial" charset="0"/>
              </a:rPr>
              <a:t> </a:t>
            </a:r>
            <a:r>
              <a:rPr lang="si-LK" sz="2800" b="1" dirty="0">
                <a:latin typeface="Arial" charset="0"/>
              </a:rPr>
              <a:t>මෙම </a:t>
            </a:r>
            <a:r>
              <a:rPr lang="si-LK" sz="2800" b="1" dirty="0" smtClean="0">
                <a:latin typeface="Arial" charset="0"/>
              </a:rPr>
              <a:t>නව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n-US" sz="2800" b="1" dirty="0" err="1" smtClean="0">
                <a:latin typeface="Arial" charset="0"/>
              </a:rPr>
              <a:t>ගිවිසුම්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si-LK" sz="2800" b="1" dirty="0" smtClean="0">
                <a:latin typeface="Arial" charset="0"/>
              </a:rPr>
              <a:t> </a:t>
            </a:r>
            <a:r>
              <a:rPr lang="si-LK" sz="2800" b="1" dirty="0">
                <a:latin typeface="Arial" charset="0"/>
              </a:rPr>
              <a:t>සංකල්පයන් පුනර්ජීවනය කරයි</a:t>
            </a:r>
            <a:endParaRPr lang="en-US" sz="2800" b="1" dirty="0">
              <a:latin typeface="Arial" charset="0"/>
            </a:endParaRPr>
          </a:p>
        </p:txBody>
      </p:sp>
      <p:sp>
        <p:nvSpPr>
          <p:cNvPr id="6" name="Rectangle 2"/>
          <p:cNvSpPr txBox="1">
            <a:spLocks noRot="1" noChangeArrowheads="1"/>
          </p:cNvSpPr>
          <p:nvPr/>
        </p:nvSpPr>
        <p:spPr bwMode="auto">
          <a:xfrm>
            <a:off x="4800600" y="0"/>
            <a:ext cx="434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4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Koinonia</a:t>
            </a:r>
          </a:p>
        </p:txBody>
      </p:sp>
      <p:grpSp>
        <p:nvGrpSpPr>
          <p:cNvPr id="125956" name="Group 1"/>
          <p:cNvGrpSpPr>
            <a:grpSpLocks/>
          </p:cNvGrpSpPr>
          <p:nvPr/>
        </p:nvGrpSpPr>
        <p:grpSpPr bwMode="auto">
          <a:xfrm>
            <a:off x="-36513" y="1779588"/>
            <a:ext cx="7019926" cy="5105400"/>
            <a:chOff x="-36512" y="1779588"/>
            <a:chExt cx="7020272" cy="5105796"/>
          </a:xfrm>
        </p:grpSpPr>
        <p:pic>
          <p:nvPicPr>
            <p:cNvPr id="125957" name="Picture 1" descr="Koinonia-Graphic-Small-550x40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41" y="1779588"/>
              <a:ext cx="6985001" cy="510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"/>
            <p:cNvSpPr txBox="1">
              <a:spLocks noRot="1" noChangeArrowheads="1"/>
            </p:cNvSpPr>
            <p:nvPr/>
          </p:nvSpPr>
          <p:spPr bwMode="auto">
            <a:xfrm>
              <a:off x="-36512" y="5958212"/>
              <a:ext cx="7020272" cy="927172"/>
            </a:xfrm>
            <a:prstGeom prst="rect">
              <a:avLst/>
            </a:prstGeom>
            <a:gradFill flip="none" rotWithShape="1">
              <a:gsLst>
                <a:gs pos="0">
                  <a:srgbClr val="680000"/>
                </a:gs>
                <a:gs pos="100000">
                  <a:schemeClr val="bg2"/>
                </a:gs>
              </a:gsLst>
              <a:path path="rect">
                <a:fillToRect l="50000" t="50000" r="50000" b="50000"/>
              </a:path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aramond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4000" dirty="0" err="1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Koinonia</a:t>
              </a:r>
              <a:r>
                <a:rPr lang="en-US" sz="40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000" dirty="0" err="1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කුඩා</a:t>
              </a:r>
              <a:r>
                <a:rPr lang="en-US" sz="40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r>
                <a:rPr lang="en-US" sz="4000" dirty="0" err="1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කණ්ඩායම්</a:t>
              </a:r>
              <a:r>
                <a:rPr lang="en-US" sz="4000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</a:t>
              </a:r>
              <a:endParaRPr lang="en-US" sz="4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pitchFamily="-112" charset="0"/>
                <a:ea typeface="+mn-ea"/>
                <a:cs typeface="+mn-cs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400" y="274638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latin typeface="Arial" charset="0"/>
              </a:rPr>
              <a:t>නා</a:t>
            </a:r>
            <a:r>
              <a:rPr lang="si-LK" sz="3600" dirty="0" smtClean="0">
                <a:latin typeface="Arial" charset="0"/>
              </a:rPr>
              <a:t>ග</a:t>
            </a:r>
            <a:r>
              <a:rPr lang="en-US" sz="3600" dirty="0" err="1" smtClean="0">
                <a:latin typeface="Arial" charset="0"/>
              </a:rPr>
              <a:t>රික</a:t>
            </a:r>
            <a:r>
              <a:rPr lang="si-LK" sz="3600" dirty="0" smtClean="0">
                <a:latin typeface="Arial" charset="0"/>
              </a:rPr>
              <a:t> </a:t>
            </a:r>
            <a:r>
              <a:rPr lang="si-LK" sz="3600" dirty="0">
                <a:latin typeface="Arial" charset="0"/>
              </a:rPr>
              <a:t>සභාවේ සාමාජිකයින්ට රෝමයේ </a:t>
            </a:r>
            <a:r>
              <a:rPr lang="en-US" sz="3600" dirty="0" err="1" smtClean="0">
                <a:latin typeface="Arial" charset="0"/>
              </a:rPr>
              <a:t>විනිශ්චය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en-US" sz="3600" dirty="0" err="1" smtClean="0">
                <a:latin typeface="Arial" charset="0"/>
              </a:rPr>
              <a:t>ඉල්ලා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en-US" sz="3600" dirty="0" err="1" smtClean="0">
                <a:latin typeface="Arial" charset="0"/>
              </a:rPr>
              <a:t>සිටිය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si-LK" sz="3600" dirty="0" smtClean="0">
                <a:latin typeface="Arial" charset="0"/>
              </a:rPr>
              <a:t>හ</a:t>
            </a:r>
            <a:r>
              <a:rPr lang="si-LK" sz="3600" dirty="0">
                <a:latin typeface="Arial" charset="0"/>
              </a:rPr>
              <a:t>ැකිය</a:t>
            </a:r>
            <a:endParaRPr lang="en-US" sz="3600" dirty="0">
              <a:latin typeface="Arial" charset="0"/>
            </a:endParaRPr>
          </a:p>
        </p:txBody>
      </p:sp>
      <p:pic>
        <p:nvPicPr>
          <p:cNvPr id="128002" name="Picture 4" descr="For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1606550"/>
            <a:ext cx="9201151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pitchFamily="-112" charset="0"/>
                <a:ea typeface="+mn-ea"/>
                <a:cs typeface="+mn-cs"/>
              </a:rPr>
              <a:t>98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4" descr="Foru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1606550"/>
            <a:ext cx="9201151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400" y="274638"/>
            <a:ext cx="9083675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dirty="0">
                <a:latin typeface="Arial" charset="0"/>
              </a:rPr>
              <a:t>රෝම හෝ </a:t>
            </a:r>
            <a:r>
              <a:rPr lang="en-US" sz="3600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ඉශ්‍රයෙ</a:t>
            </a:r>
            <a:r>
              <a:rPr lang="en-US" sz="3600" dirty="0" err="1" smtClean="0">
                <a:latin typeface="Arial" charset="0"/>
              </a:rPr>
              <a:t>ල්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si-LK" sz="3600" dirty="0" smtClean="0">
                <a:latin typeface="Arial" charset="0"/>
              </a:rPr>
              <a:t> </a:t>
            </a:r>
            <a:r>
              <a:rPr lang="si-LK" sz="3600" dirty="0">
                <a:latin typeface="Arial" charset="0"/>
              </a:rPr>
              <a:t>පුරවැසියෙකු ලෙස පුරවැසි භාවය </a:t>
            </a:r>
            <a:r>
              <a:rPr lang="en-US" sz="3600" dirty="0" err="1" smtClean="0">
                <a:latin typeface="Arial" charset="0"/>
              </a:rPr>
              <a:t>තබා</a:t>
            </a:r>
            <a:r>
              <a:rPr lang="si-LK" sz="3600" dirty="0" smtClean="0">
                <a:latin typeface="Arial" charset="0"/>
              </a:rPr>
              <a:t> </a:t>
            </a:r>
            <a:r>
              <a:rPr lang="en-US" sz="3600" dirty="0" err="1" smtClean="0">
                <a:latin typeface="Arial" charset="0"/>
              </a:rPr>
              <a:t>ගත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si-LK" sz="3600" dirty="0" smtClean="0">
                <a:latin typeface="Arial" charset="0"/>
              </a:rPr>
              <a:t>හ</a:t>
            </a:r>
            <a:r>
              <a:rPr lang="si-LK" sz="3600" dirty="0">
                <a:latin typeface="Arial" charset="0"/>
              </a:rPr>
              <a:t>ැකිය</a:t>
            </a:r>
            <a:endParaRPr lang="en-US" sz="3600" dirty="0">
              <a:latin typeface="Arial" charset="0"/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 pitchFamily="-112" charset="0"/>
                <a:ea typeface="+mn-ea"/>
                <a:cs typeface="+mn-cs"/>
              </a:rPr>
              <a:t>98</a:t>
            </a:r>
          </a:p>
        </p:txBody>
      </p:sp>
      <p:sp>
        <p:nvSpPr>
          <p:cNvPr id="130052" name="Rectangle 1"/>
          <p:cNvSpPr>
            <a:spLocks noChangeArrowheads="1"/>
          </p:cNvSpPr>
          <p:nvPr/>
        </p:nvSpPr>
        <p:spPr bwMode="auto">
          <a:xfrm>
            <a:off x="-36513" y="1557338"/>
            <a:ext cx="9288463" cy="5300662"/>
          </a:xfrm>
          <a:prstGeom prst="rect">
            <a:avLst/>
          </a:prstGeom>
          <a:solidFill>
            <a:schemeClr val="bg2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179388" y="1844675"/>
            <a:ext cx="8857108" cy="120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ක්‍රියා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22:28 "</a:t>
            </a:r>
            <a:r>
              <a:rPr lang="si-LK" dirty="0">
                <a:latin typeface="Arial"/>
                <a:cs typeface="Arial"/>
              </a:rPr>
              <a:t>සේනාධිපතියා, ''මම බොහෝ මිල දී මේ </a:t>
            </a:r>
            <a:r>
              <a:rPr lang="si-LK" dirty="0">
                <a:solidFill>
                  <a:srgbClr val="FFFF00"/>
                </a:solidFill>
                <a:latin typeface="Arial"/>
                <a:cs typeface="Arial"/>
              </a:rPr>
              <a:t>පුරවැසිකම </a:t>
            </a:r>
            <a:r>
              <a:rPr lang="si-LK" dirty="0">
                <a:latin typeface="Arial"/>
                <a:cs typeface="Arial"/>
              </a:rPr>
              <a:t>ලබා ගතිමි''යි කී ය. පාවුලු ද ''මම උත්පත්තියෙන් ම රෝම පුරවැසියෙක්මි''යි කී ය. 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'"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388" y="4437063"/>
            <a:ext cx="88566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z="2400" b="0" dirty="0" err="1">
                <a:effectLst/>
              </a:rPr>
              <a:t>එපීස</a:t>
            </a:r>
            <a:r>
              <a:rPr lang="en-US" sz="2400" b="0" dirty="0">
                <a:effectLst/>
              </a:rPr>
              <a:t>. 2:12  "</a:t>
            </a:r>
            <a:r>
              <a:rPr lang="si-LK" sz="2400" b="0" dirty="0">
                <a:effectLst/>
              </a:rPr>
              <a:t>තවද ඒ කාලයේ දී ඔබ ක්‍රිස්තුන් වහන්සේ නැති ව, </a:t>
            </a:r>
            <a:r>
              <a:rPr lang="si-LK" sz="2400" b="0" dirty="0">
                <a:solidFill>
                  <a:srgbClr val="FFFF00"/>
                </a:solidFill>
                <a:effectLst/>
              </a:rPr>
              <a:t>තෝරාගත් </a:t>
            </a:r>
            <a:r>
              <a:rPr lang="si-LK" sz="2400" b="0" dirty="0">
                <a:effectLst/>
              </a:rPr>
              <a:t>ඉ</a:t>
            </a:r>
            <a:r>
              <a:rPr lang="en-US" sz="2400" b="0" dirty="0" err="1">
                <a:effectLst/>
              </a:rPr>
              <a:t>ශ්‍ර</a:t>
            </a:r>
            <a:r>
              <a:rPr lang="si-LK" sz="2400" b="0" dirty="0">
                <a:effectLst/>
              </a:rPr>
              <a:t>යෙල් ජාතියෙන් බැහැර ව, පොරොන්දුවේ ගිවිසුම්වල පංගුකාරකමක් නොමැති ව, බලාපොරොත්තු රහිත ව, දෙවියන් වහන්සේගෙන් ඉවත් ව, ලෝකයෙහි ජීවත් වූ බව සිහි කරන්න. </a:t>
            </a:r>
            <a:r>
              <a:rPr lang="en-US" sz="2400" b="0" dirty="0">
                <a:effectLst/>
              </a:rPr>
              <a:t>."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4" descr="HOushol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3657600" cy="2362200"/>
          </a:xfrm>
        </p:spPr>
        <p:txBody>
          <a:bodyPr/>
          <a:lstStyle/>
          <a:p>
            <a:pPr eaLnBrk="1" hangingPunct="1"/>
            <a:r>
              <a:rPr lang="si-LK" sz="3600" dirty="0">
                <a:solidFill>
                  <a:schemeClr val="bg2"/>
                </a:solidFill>
                <a:effectLst/>
                <a:latin typeface="Arial" charset="0"/>
              </a:rPr>
              <a:t>ගෘහස්ත ප්‍රජාවේ ලක්ෂණ</a:t>
            </a:r>
            <a:endParaRPr lang="en-US" sz="3600" dirty="0"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7538" y="3962400"/>
            <a:ext cx="4716462" cy="2895600"/>
          </a:xfrm>
          <a:gradFill rotWithShape="1">
            <a:gsLst>
              <a:gs pos="0">
                <a:srgbClr val="006600">
                  <a:alpha val="67999"/>
                </a:srgbClr>
              </a:gs>
              <a:gs pos="100000">
                <a:srgbClr val="00660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marL="358775" indent="-358775" eaLnBrk="1" hangingPunct="1">
              <a:buFont typeface="+mj-lt"/>
              <a:buAutoNum type="arabicPeriod"/>
              <a:defRPr/>
            </a:pPr>
            <a:r>
              <a:rPr lang="si-LK" sz="2400" b="1" dirty="0">
                <a:latin typeface="Arial" charset="0"/>
              </a:rPr>
              <a:t>එකම </a:t>
            </a:r>
            <a:r>
              <a:rPr lang="en-US" sz="2400" b="1" dirty="0" err="1" smtClean="0">
                <a:latin typeface="Arial" charset="0"/>
              </a:rPr>
              <a:t>ජනපදයක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එකම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ජීවන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400" b="1" dirty="0" err="1" smtClean="0">
                <a:latin typeface="Arial" charset="0"/>
              </a:rPr>
              <a:t>රටාවක්</a:t>
            </a:r>
            <a:r>
              <a:rPr lang="en-US" sz="2400" b="1" dirty="0" smtClean="0">
                <a:latin typeface="Arial" charset="0"/>
              </a:rPr>
              <a:t> </a:t>
            </a:r>
            <a:endParaRPr lang="si-LK" sz="2400" b="1" dirty="0">
              <a:latin typeface="Arial" charset="0"/>
            </a:endParaRPr>
          </a:p>
          <a:p>
            <a:pPr marL="358775" indent="-358775" eaLnBrk="1" hangingPunct="1">
              <a:buFont typeface="+mj-lt"/>
              <a:buAutoNum type="arabicPeriod"/>
              <a:defRPr/>
            </a:pPr>
            <a:r>
              <a:rPr lang="en-US" sz="2400" b="1" dirty="0" err="1" smtClean="0">
                <a:latin typeface="Arial" charset="0"/>
              </a:rPr>
              <a:t>ධූරයේ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si-LK" sz="2400" b="1" dirty="0" smtClean="0">
                <a:latin typeface="Arial" charset="0"/>
              </a:rPr>
              <a:t>අධිකාරිත්වය</a:t>
            </a:r>
            <a:r>
              <a:rPr lang="en-US" sz="2400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 </a:t>
            </a:r>
            <a:r>
              <a:rPr lang="si-LK" sz="2400" b="1" dirty="0" smtClean="0"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endParaRPr lang="si-LK" sz="2400" b="1" dirty="0">
              <a:latin typeface="Iskoola Pota" panose="020B0502040204020203" pitchFamily="34" charset="0"/>
              <a:cs typeface="Iskoola Pota" panose="020B0502040204020203" pitchFamily="34" charset="0"/>
            </a:endParaRPr>
          </a:p>
          <a:p>
            <a:pPr marL="358775" indent="-358775" eaLnBrk="1" hangingPunct="1">
              <a:buFont typeface="+mj-lt"/>
              <a:buAutoNum type="arabicPeriod"/>
              <a:defRPr/>
            </a:pPr>
            <a:r>
              <a:rPr lang="en-US" sz="2400" b="1" dirty="0" err="1" smtClean="0">
                <a:latin typeface="Arial" charset="0"/>
              </a:rPr>
              <a:t>නිදහස්වූවන්</a:t>
            </a:r>
            <a:r>
              <a:rPr lang="si-LK" sz="2400" b="1" dirty="0" smtClean="0">
                <a:latin typeface="Arial" charset="0"/>
              </a:rPr>
              <a:t> </a:t>
            </a:r>
            <a:r>
              <a:rPr lang="si-LK" sz="2400" b="1" dirty="0">
                <a:latin typeface="Arial" charset="0"/>
              </a:rPr>
              <a:t>සහ වහලුන්</a:t>
            </a:r>
          </a:p>
          <a:p>
            <a:pPr marL="358775" indent="-358775" eaLnBrk="1" hangingPunct="1">
              <a:buFont typeface="+mj-lt"/>
              <a:buAutoNum type="arabicPeriod"/>
              <a:defRPr/>
            </a:pPr>
            <a:r>
              <a:rPr lang="si-LK" sz="2400" b="1" dirty="0">
                <a:latin typeface="Arial" charset="0"/>
              </a:rPr>
              <a:t>පදු </a:t>
            </a:r>
            <a:r>
              <a:rPr lang="si-LK" sz="2400" b="1" dirty="0" smtClean="0">
                <a:latin typeface="Arial" charset="0"/>
              </a:rPr>
              <a:t>ආගම</a:t>
            </a:r>
            <a:r>
              <a:rPr lang="en-US" sz="2400" b="1" dirty="0" err="1" smtClean="0">
                <a:latin typeface="Arial" charset="0"/>
              </a:rPr>
              <a:t>ක්</a:t>
            </a:r>
            <a:r>
              <a:rPr lang="en-US" sz="2400" b="1" dirty="0" smtClean="0">
                <a:latin typeface="Arial" charset="0"/>
              </a:rPr>
              <a:t> 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469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smtClean="0">
                <a:solidFill>
                  <a:schemeClr val="bg2"/>
                </a:solidFill>
                <a:latin typeface="Arial" charset="0"/>
                <a:cs typeface="Arial" charset="0"/>
              </a:rPr>
              <a:t>99</a:t>
            </a:r>
            <a:endParaRPr lang="en-US" sz="1600" b="1" smtClean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132101" name="TextBox 1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3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81200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</a:rPr>
              <a:t>ගෘහස්ථ බලපෑම්</a:t>
            </a:r>
            <a:endParaRPr lang="en-US" sz="4000" dirty="0">
              <a:latin typeface="Arial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499992" y="3349625"/>
            <a:ext cx="4644008" cy="3416320"/>
          </a:xfrm>
          <a:prstGeom prst="rect">
            <a:avLst/>
          </a:prstGeom>
          <a:gradFill rotWithShape="1">
            <a:gsLst>
              <a:gs pos="0">
                <a:srgbClr val="472F18"/>
              </a:gs>
              <a:gs pos="100000">
                <a:srgbClr val="996633">
                  <a:alpha val="53998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Tx/>
              <a:buAutoNum type="arabicPeriod"/>
              <a:defRPr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i-LK" dirty="0"/>
              <a:t>ගෘහස්ත </a:t>
            </a:r>
            <a:r>
              <a:rPr lang="en-US" dirty="0" err="1"/>
              <a:t>සන්නිවේදනය</a:t>
            </a:r>
            <a:r>
              <a:rPr lang="en-US" dirty="0"/>
              <a:t> </a:t>
            </a:r>
            <a:endParaRPr lang="si-LK" dirty="0"/>
          </a:p>
          <a:p>
            <a:r>
              <a:rPr lang="en-US" dirty="0" err="1"/>
              <a:t>ක්‍රි</a:t>
            </a:r>
            <a:r>
              <a:rPr lang="si-LK" dirty="0"/>
              <a:t>ස්තුස්ගේ ශරීරය</a:t>
            </a:r>
            <a:r>
              <a:rPr lang="en-US" dirty="0"/>
              <a:t>ට</a:t>
            </a:r>
            <a:r>
              <a:rPr lang="si-LK" dirty="0"/>
              <a:t> එක්සත්</a:t>
            </a:r>
            <a:r>
              <a:rPr lang="en-US" dirty="0" err="1"/>
              <a:t>වී</a:t>
            </a:r>
            <a:r>
              <a:rPr lang="si-LK" dirty="0"/>
              <a:t>ම</a:t>
            </a:r>
          </a:p>
          <a:p>
            <a:r>
              <a:rPr lang="si-LK" dirty="0"/>
              <a:t>නම්‍යශීලීවු</a:t>
            </a:r>
            <a:r>
              <a:rPr lang="en-US" dirty="0"/>
              <a:t> </a:t>
            </a:r>
            <a:r>
              <a:rPr lang="si-LK" dirty="0"/>
              <a:t> </a:t>
            </a:r>
            <a:r>
              <a:rPr lang="en-US" dirty="0" err="1"/>
              <a:t>ව්‍යවු</a:t>
            </a:r>
            <a:r>
              <a:rPr lang="si-LK" dirty="0"/>
              <a:t>හය</a:t>
            </a:r>
          </a:p>
          <a:p>
            <a:endParaRPr lang="si-LK" dirty="0"/>
          </a:p>
          <a:p>
            <a:endParaRPr lang="si-LK" dirty="0"/>
          </a:p>
          <a:p>
            <a:endParaRPr lang="si-LK" dirty="0"/>
          </a:p>
          <a:p>
            <a:endParaRPr lang="si-LK" dirty="0"/>
          </a:p>
          <a:p>
            <a:endParaRPr lang="en-US" dirty="0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  <a:cs typeface="Arial" charset="0"/>
              </a:rPr>
              <a:t>99</a:t>
            </a:r>
            <a:endParaRPr lang="en-US" sz="1800" b="1" smtClean="0">
              <a:latin typeface="Arial" charset="0"/>
              <a:cs typeface="Arial" charset="0"/>
            </a:endParaRPr>
          </a:p>
        </p:txBody>
      </p:sp>
      <p:sp>
        <p:nvSpPr>
          <p:cNvPr id="134149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3" descr="organic chu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Title 1"/>
          <p:cNvSpPr>
            <a:spLocks noGrp="1"/>
          </p:cNvSpPr>
          <p:nvPr>
            <p:ph type="title"/>
          </p:nvPr>
        </p:nvSpPr>
        <p:spPr>
          <a:xfrm>
            <a:off x="5570538" y="44450"/>
            <a:ext cx="3538537" cy="2520950"/>
          </a:xfrm>
        </p:spPr>
        <p:txBody>
          <a:bodyPr/>
          <a:lstStyle/>
          <a:p>
            <a:r>
              <a:rPr lang="si-LK" sz="4000" dirty="0">
                <a:solidFill>
                  <a:schemeClr val="bg2"/>
                </a:solidFill>
                <a:effectLst/>
                <a:latin typeface="Arial" charset="0"/>
              </a:rPr>
              <a:t>සභාව යනු සංවිධානයකට වඩා සංවිධිතයකි </a:t>
            </a:r>
            <a:endParaRPr lang="en-US" sz="4000" dirty="0">
              <a:solidFill>
                <a:schemeClr val="bg2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3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72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81200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</a:rPr>
              <a:t>ගෘහස්ථ බලපෑම්</a:t>
            </a:r>
            <a:endParaRPr lang="en-US" sz="4000" dirty="0">
              <a:latin typeface="Arial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643438" y="3349625"/>
            <a:ext cx="4500562" cy="3416320"/>
          </a:xfrm>
          <a:prstGeom prst="rect">
            <a:avLst/>
          </a:prstGeom>
          <a:gradFill rotWithShape="1">
            <a:gsLst>
              <a:gs pos="0">
                <a:srgbClr val="472F18"/>
              </a:gs>
              <a:gs pos="100000">
                <a:srgbClr val="996633">
                  <a:alpha val="53998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  <a:defRPr/>
            </a:pP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ගෘහස්ත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සන්නිවේදනය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endParaRPr lang="si-LK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buFontTx/>
              <a:buAutoNum type="arabicPeriod"/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ක්‍රි</a:t>
            </a: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ස්තුස්ගේ ශරීරය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ට</a:t>
            </a: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එක්සත්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වී</a:t>
            </a: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ම</a:t>
            </a:r>
          </a:p>
          <a:p>
            <a:pPr>
              <a:buFontTx/>
              <a:buAutoNum type="arabicPeriod"/>
              <a:defRPr/>
            </a:pPr>
            <a:r>
              <a:rPr lang="si-LK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නම්‍යශීලීවූ  </a:t>
            </a:r>
            <a:r>
              <a:rPr lang="en-US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ව්‍යවු</a:t>
            </a:r>
            <a:r>
              <a:rPr lang="si-LK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හය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buFontTx/>
              <a:buAutoNum type="arabicPeriod"/>
              <a:defRPr/>
            </a:pP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සම්බන්ධතාවයන්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</a:p>
          <a:p>
            <a:pPr>
              <a:buFontTx/>
              <a:buAutoNum type="arabicPeriod"/>
              <a:defRPr/>
            </a:pPr>
            <a:endParaRPr lang="en-US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buFontTx/>
              <a:buAutoNum type="arabicPeriod"/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buFontTx/>
              <a:buAutoNum type="arabicPeriod"/>
              <a:defRPr/>
            </a:pPr>
            <a:endParaRPr lang="en-US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>
              <a:buFontTx/>
              <a:buAutoNum type="arabicPeriod"/>
              <a:defRPr/>
            </a:pPr>
            <a:endParaRPr lang="en-US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  <a:cs typeface="Arial" charset="0"/>
              </a:rPr>
              <a:t>99</a:t>
            </a:r>
            <a:endParaRPr lang="en-US" sz="1800" b="1" smtClean="0">
              <a:latin typeface="Arial" charset="0"/>
              <a:cs typeface="Arial" charset="0"/>
            </a:endParaRPr>
          </a:p>
        </p:txBody>
      </p:sp>
      <p:sp>
        <p:nvSpPr>
          <p:cNvPr id="137221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house_church_22276_NpAdvHov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500" y="-242888"/>
            <a:ext cx="3600450" cy="5256213"/>
          </a:xfrm>
        </p:spPr>
        <p:txBody>
          <a:bodyPr/>
          <a:lstStyle/>
          <a:p>
            <a:pPr>
              <a:defRPr/>
            </a:pPr>
            <a:r>
              <a:rPr lang="en-US" sz="4000" dirty="0" err="1" smtClean="0"/>
              <a:t>වර්තමානයේ</a:t>
            </a:r>
            <a:r>
              <a:rPr lang="en-US" sz="4000" dirty="0" smtClean="0"/>
              <a:t> </a:t>
            </a:r>
            <a:r>
              <a:rPr lang="en-US" sz="4000" dirty="0" err="1" smtClean="0">
                <a:latin typeface="Iskoola Pota" panose="020B0502040204020203" pitchFamily="34" charset="0"/>
                <a:cs typeface="Iskoola Pota" panose="020B0502040204020203" pitchFamily="34" charset="0"/>
              </a:rPr>
              <a:t>මනුෂ්‍යයන</a:t>
            </a:r>
            <a:r>
              <a:rPr lang="en-US" sz="4000" dirty="0" err="1" smtClean="0"/>
              <a:t>්</a:t>
            </a:r>
            <a:r>
              <a:rPr lang="en-US" sz="4000" dirty="0" smtClean="0"/>
              <a:t> </a:t>
            </a:r>
            <a:r>
              <a:rPr lang="en-US" sz="4000" dirty="0" err="1" smtClean="0"/>
              <a:t>සම්බන්ධතා</a:t>
            </a:r>
            <a:r>
              <a:rPr lang="en-US" sz="4000" dirty="0" smtClean="0"/>
              <a:t> </a:t>
            </a:r>
            <a:r>
              <a:rPr lang="en-US" sz="4000" dirty="0" err="1" smtClean="0"/>
              <a:t>නැතිකර</a:t>
            </a:r>
            <a:r>
              <a:rPr lang="en-US" sz="4000" dirty="0" smtClean="0"/>
              <a:t> </a:t>
            </a:r>
            <a:r>
              <a:rPr lang="en-US" sz="4000" dirty="0" err="1" smtClean="0"/>
              <a:t>ගනී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3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2026" y="0"/>
            <a:ext cx="672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81200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</a:rPr>
              <a:t>ගෘහස්ථ බලපෑම්</a:t>
            </a:r>
            <a:endParaRPr lang="en-US" sz="4000" dirty="0">
              <a:latin typeface="Arial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643438" y="3349625"/>
            <a:ext cx="4500562" cy="3416320"/>
          </a:xfrm>
          <a:prstGeom prst="rect">
            <a:avLst/>
          </a:prstGeom>
          <a:gradFill rotWithShape="1">
            <a:gsLst>
              <a:gs pos="0">
                <a:srgbClr val="472F18"/>
              </a:gs>
              <a:gs pos="100000">
                <a:srgbClr val="996633">
                  <a:alpha val="53998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Tx/>
              <a:buAutoNum type="arabicPeriod"/>
              <a:defRPr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i-LK" dirty="0"/>
              <a:t>ගෘහස්ත </a:t>
            </a:r>
            <a:r>
              <a:rPr lang="en-US" dirty="0" err="1"/>
              <a:t>සන්නිවේදනය</a:t>
            </a:r>
            <a:r>
              <a:rPr lang="en-US" dirty="0"/>
              <a:t> </a:t>
            </a:r>
            <a:endParaRPr lang="si-LK" dirty="0"/>
          </a:p>
          <a:p>
            <a:r>
              <a:rPr lang="en-US" dirty="0" err="1"/>
              <a:t>ක්‍රි</a:t>
            </a:r>
            <a:r>
              <a:rPr lang="si-LK" dirty="0"/>
              <a:t>ස්තුස්ගේ ශරීරය</a:t>
            </a:r>
            <a:r>
              <a:rPr lang="en-US" dirty="0"/>
              <a:t>ට</a:t>
            </a:r>
            <a:r>
              <a:rPr lang="si-LK" dirty="0"/>
              <a:t> එක්සත්</a:t>
            </a:r>
            <a:r>
              <a:rPr lang="en-US" dirty="0" err="1"/>
              <a:t>වී</a:t>
            </a:r>
            <a:r>
              <a:rPr lang="si-LK" dirty="0"/>
              <a:t>ම</a:t>
            </a:r>
          </a:p>
          <a:p>
            <a:r>
              <a:rPr lang="si-LK" dirty="0"/>
              <a:t>නම්‍යශීලී</a:t>
            </a:r>
            <a:r>
              <a:rPr lang="en-US" dirty="0" err="1"/>
              <a:t>වූ</a:t>
            </a:r>
            <a:r>
              <a:rPr lang="en-US" dirty="0"/>
              <a:t> </a:t>
            </a:r>
            <a:r>
              <a:rPr lang="si-LK" dirty="0"/>
              <a:t> </a:t>
            </a:r>
            <a:r>
              <a:rPr lang="en-US" dirty="0" err="1"/>
              <a:t>ව්‍යවු</a:t>
            </a:r>
            <a:r>
              <a:rPr lang="si-LK" dirty="0"/>
              <a:t>හය</a:t>
            </a:r>
            <a:endParaRPr lang="en-US" dirty="0"/>
          </a:p>
          <a:p>
            <a:r>
              <a:rPr lang="en-US" dirty="0" err="1"/>
              <a:t>සම්බන්ධතාවයන්</a:t>
            </a:r>
            <a:r>
              <a:rPr lang="en-US" dirty="0"/>
              <a:t> </a:t>
            </a:r>
          </a:p>
          <a:p>
            <a:r>
              <a:rPr lang="en-US" dirty="0" err="1"/>
              <a:t>සභාව</a:t>
            </a:r>
            <a:r>
              <a:rPr lang="en-US" dirty="0"/>
              <a:t> </a:t>
            </a:r>
            <a:r>
              <a:rPr lang="en-US" dirty="0" err="1"/>
              <a:t>රැස්වන</a:t>
            </a:r>
            <a:r>
              <a:rPr lang="en-US" dirty="0"/>
              <a:t> </a:t>
            </a:r>
            <a:r>
              <a:rPr lang="en-US" dirty="0" err="1"/>
              <a:t>ස්ථානය</a:t>
            </a:r>
            <a:endParaRPr lang="en-US" dirty="0"/>
          </a:p>
          <a:p>
            <a:r>
              <a:rPr lang="en-US" dirty="0" err="1"/>
              <a:t>සමාජ</a:t>
            </a:r>
            <a:r>
              <a:rPr lang="en-US" dirty="0"/>
              <a:t> </a:t>
            </a:r>
            <a:r>
              <a:rPr lang="en-US" dirty="0" err="1"/>
              <a:t>වෙනස්කම්</a:t>
            </a:r>
            <a:r>
              <a:rPr lang="en-US" dirty="0"/>
              <a:t> </a:t>
            </a:r>
          </a:p>
          <a:p>
            <a:r>
              <a:rPr lang="en-US" dirty="0" err="1"/>
              <a:t>පරීක්ෂා</a:t>
            </a:r>
            <a:r>
              <a:rPr lang="en-US" dirty="0"/>
              <a:t> </a:t>
            </a:r>
            <a:r>
              <a:rPr lang="en-US" dirty="0" err="1"/>
              <a:t>අවස්ථාවන්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  <a:cs typeface="Arial" charset="0"/>
              </a:rPr>
              <a:t>99</a:t>
            </a:r>
            <a:endParaRPr lang="en-US" sz="1800" b="1" smtClean="0">
              <a:latin typeface="Arial" charset="0"/>
              <a:cs typeface="Arial" charset="0"/>
            </a:endParaRPr>
          </a:p>
        </p:txBody>
      </p:sp>
      <p:sp>
        <p:nvSpPr>
          <p:cNvPr id="140293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4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4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4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4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latin typeface="Arial" charset="0"/>
              <a:cs typeface="Arial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494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defRPr/>
            </a:pPr>
            <a:endParaRPr lang="en-US" sz="2800" b="1" dirty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මෙම කාල පරිච්ඡේදය "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නිහඬ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" කාලය ලෙසද හඳුන්වනු ලැබේ.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මෙම කාල පරිච්ඡේදයේ එක්තරා  ප්‍රමුඛ පවුලක් හැදින්වූයේ </a:t>
            </a:r>
            <a:r>
              <a:rPr lang="en-US" altLang="ja-JP" sz="2800" b="1" u="sng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මකබි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හෝ </a:t>
            </a:r>
            <a:r>
              <a:rPr lang="en-US" altLang="ja-JP" sz="2800" b="1" u="sng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හස්මෝනියන්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ලෙසිනි.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ලෞකීකකරණයට ලොකුම අභියෝගය පැමිණියේ </a:t>
            </a:r>
            <a:r>
              <a:rPr lang="en-US" altLang="ja-JP" sz="2800" b="1" u="sng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ග්‍රීක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සංස්කෘතියෙනි.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සත්‍ය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කි</a:t>
            </a:r>
            <a:r>
              <a:rPr lang="en-US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හෝ අසත්‍ය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කි</a:t>
            </a:r>
            <a:r>
              <a:rPr lang="en-US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: "සිනගෝගය" යනු දේව මාලිගාව සඳහා තවත් නමකි.</a:t>
            </a:r>
            <a:endParaRPr lang="en-US" altLang="ja-JP" sz="2800" b="1" dirty="0" smtClean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16632"/>
            <a:ext cx="8686800" cy="8382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si-LK" sz="2800" b="1" dirty="0">
                <a:solidFill>
                  <a:schemeClr val="bg1"/>
                </a:solidFill>
                <a:ea typeface="Times New Roman" pitchFamily="-112" charset="0"/>
              </a:rPr>
              <a:t>පුනරීක්ෂණය: අන්තර්</a:t>
            </a:r>
            <a:r>
              <a:rPr lang="en-US" sz="2800" b="1" dirty="0" err="1">
                <a:solidFill>
                  <a:schemeClr val="bg1"/>
                </a:solidFill>
                <a:ea typeface="Times New Roman" pitchFamily="-112" charset="0"/>
              </a:rPr>
              <a:t>තෙස්තමේන්තු</a:t>
            </a:r>
            <a:r>
              <a:rPr lang="en-US" sz="2800" b="1" dirty="0">
                <a:solidFill>
                  <a:schemeClr val="bg1"/>
                </a:solidFill>
                <a:ea typeface="Times New Roman" pitchFamily="-11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Times New Roman" pitchFamily="-112" charset="0"/>
              </a:rPr>
              <a:t>යුගය</a:t>
            </a: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78599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</a:rPr>
              <a:t>ගෘහස්</a:t>
            </a:r>
            <a:r>
              <a:rPr lang="si-LK" sz="4000" dirty="0" smtClean="0">
                <a:latin typeface="Arial" charset="0"/>
              </a:rPr>
              <a:t>තයා</a:t>
            </a:r>
            <a:r>
              <a:rPr lang="en-US" sz="4000" dirty="0" smtClean="0">
                <a:latin typeface="Arial" charset="0"/>
              </a:rPr>
              <a:t> </a:t>
            </a:r>
            <a:r>
              <a:rPr lang="en-US" sz="4000" dirty="0" err="1" smtClean="0">
                <a:latin typeface="Arial" charset="0"/>
              </a:rPr>
              <a:t>විශ්වාසවන්තකම</a:t>
            </a:r>
            <a:r>
              <a:rPr lang="en-US" sz="4000" dirty="0" smtClean="0">
                <a:latin typeface="Arial" charset="0"/>
              </a:rPr>
              <a:t> </a:t>
            </a:r>
            <a:r>
              <a:rPr lang="en-US" sz="4000" dirty="0" err="1" smtClean="0">
                <a:latin typeface="Arial" charset="0"/>
              </a:rPr>
              <a:t>උපයාගත්තේය</a:t>
            </a:r>
            <a:r>
              <a:rPr lang="en-US" sz="4000" dirty="0" smtClean="0">
                <a:latin typeface="Arial" charset="0"/>
              </a:rPr>
              <a:t> </a:t>
            </a:r>
            <a:endParaRPr lang="en-US" sz="4000" dirty="0">
              <a:latin typeface="Arial" charset="0"/>
            </a:endParaRPr>
          </a:p>
        </p:txBody>
      </p:sp>
      <p:pic>
        <p:nvPicPr>
          <p:cNvPr id="142338" name="Picture 4" descr="HOushold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731963"/>
            <a:ext cx="8458200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8534400" y="76200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latin typeface="Arial"/>
                <a:ea typeface="+mn-ea"/>
                <a:cs typeface="Arial"/>
              </a:rPr>
              <a:t>99</a:t>
            </a:r>
          </a:p>
        </p:txBody>
      </p:sp>
      <p:sp>
        <p:nvSpPr>
          <p:cNvPr id="142340" name="TextBox 4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23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5867400" y="0"/>
            <a:ext cx="3276600" cy="1935163"/>
          </a:xfrm>
          <a:solidFill>
            <a:srgbClr val="800080"/>
          </a:solidFill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</a:rPr>
              <a:t>ගෘහස්ථ බලපෑම්</a:t>
            </a:r>
            <a:endParaRPr lang="en-US" sz="4000" dirty="0">
              <a:latin typeface="Arial" charset="0"/>
            </a:endParaRPr>
          </a:p>
        </p:txBody>
      </p:sp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4643438" y="2852936"/>
            <a:ext cx="4500562" cy="3785652"/>
          </a:xfrm>
          <a:prstGeom prst="rect">
            <a:avLst/>
          </a:prstGeom>
          <a:gradFill rotWithShape="1">
            <a:gsLst>
              <a:gs pos="0">
                <a:srgbClr val="472F18"/>
              </a:gs>
              <a:gs pos="100000">
                <a:srgbClr val="996633">
                  <a:alpha val="53998"/>
                </a:srgbClr>
              </a:gs>
            </a:gsLst>
            <a:lin ang="5400000" scaled="1"/>
          </a:gra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FontTx/>
              <a:buAutoNum type="arabicPeriod"/>
              <a:defRPr b="1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defRPr>
            </a:lvl1pPr>
            <a:lvl2pPr marL="37931725" indent="-37474525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si-LK" dirty="0"/>
              <a:t>ගෘහස්ත </a:t>
            </a:r>
            <a:r>
              <a:rPr lang="en-US" dirty="0" err="1"/>
              <a:t>සන්නිවේදනය</a:t>
            </a:r>
            <a:r>
              <a:rPr lang="en-US" dirty="0"/>
              <a:t> </a:t>
            </a:r>
            <a:endParaRPr lang="si-LK" dirty="0"/>
          </a:p>
          <a:p>
            <a:r>
              <a:rPr lang="en-US" dirty="0" err="1"/>
              <a:t>ක්‍රි</a:t>
            </a:r>
            <a:r>
              <a:rPr lang="si-LK" dirty="0"/>
              <a:t>ස්තුස්ගේ ශරීරය</a:t>
            </a:r>
            <a:r>
              <a:rPr lang="en-US" dirty="0"/>
              <a:t>ට</a:t>
            </a:r>
            <a:r>
              <a:rPr lang="si-LK" dirty="0"/>
              <a:t> එක්සත්</a:t>
            </a:r>
            <a:r>
              <a:rPr lang="en-US" dirty="0" err="1"/>
              <a:t>වී</a:t>
            </a:r>
            <a:r>
              <a:rPr lang="si-LK" dirty="0"/>
              <a:t>ම</a:t>
            </a:r>
          </a:p>
          <a:p>
            <a:r>
              <a:rPr lang="si-LK" dirty="0"/>
              <a:t>නම්‍යශීලී</a:t>
            </a:r>
            <a:r>
              <a:rPr lang="en-US" dirty="0" err="1"/>
              <a:t>වූ</a:t>
            </a:r>
            <a:r>
              <a:rPr lang="en-US" dirty="0"/>
              <a:t> </a:t>
            </a:r>
            <a:r>
              <a:rPr lang="si-LK" dirty="0"/>
              <a:t> </a:t>
            </a:r>
            <a:r>
              <a:rPr lang="en-US" dirty="0" err="1"/>
              <a:t>ව්‍යවු</a:t>
            </a:r>
            <a:r>
              <a:rPr lang="si-LK" dirty="0"/>
              <a:t>හය</a:t>
            </a:r>
            <a:endParaRPr lang="en-US" dirty="0"/>
          </a:p>
          <a:p>
            <a:r>
              <a:rPr lang="en-US" dirty="0" err="1"/>
              <a:t>සම්බන්ධතාවයන්</a:t>
            </a:r>
            <a:r>
              <a:rPr lang="en-US" dirty="0"/>
              <a:t> </a:t>
            </a:r>
          </a:p>
          <a:p>
            <a:r>
              <a:rPr lang="en-US" dirty="0" err="1"/>
              <a:t>සභාව</a:t>
            </a:r>
            <a:r>
              <a:rPr lang="en-US" dirty="0"/>
              <a:t> </a:t>
            </a:r>
            <a:r>
              <a:rPr lang="en-US" dirty="0" err="1"/>
              <a:t>රැස්වන</a:t>
            </a:r>
            <a:r>
              <a:rPr lang="en-US" dirty="0"/>
              <a:t> </a:t>
            </a:r>
            <a:r>
              <a:rPr lang="en-US" dirty="0" err="1"/>
              <a:t>ස්ථානය</a:t>
            </a:r>
            <a:endParaRPr lang="en-US" dirty="0"/>
          </a:p>
          <a:p>
            <a:r>
              <a:rPr lang="en-US" dirty="0" err="1"/>
              <a:t>සමාජ</a:t>
            </a:r>
            <a:r>
              <a:rPr lang="en-US" dirty="0"/>
              <a:t> </a:t>
            </a:r>
            <a:r>
              <a:rPr lang="en-US" dirty="0" err="1"/>
              <a:t>වෙනස්කම්</a:t>
            </a:r>
            <a:r>
              <a:rPr lang="en-US" dirty="0"/>
              <a:t> </a:t>
            </a:r>
          </a:p>
          <a:p>
            <a:r>
              <a:rPr lang="en-US" dirty="0" err="1"/>
              <a:t>පරීක්ෂා</a:t>
            </a:r>
            <a:r>
              <a:rPr lang="en-US" dirty="0"/>
              <a:t> </a:t>
            </a:r>
            <a:r>
              <a:rPr lang="en-US" dirty="0" err="1"/>
              <a:t>අවස්ථාවන්</a:t>
            </a:r>
            <a:r>
              <a:rPr lang="en-US" dirty="0"/>
              <a:t> </a:t>
            </a:r>
          </a:p>
          <a:p>
            <a:r>
              <a:rPr lang="si-LK" dirty="0"/>
              <a:t>ගෘහස්ථ එවැන්ජලිස්ත සේවය</a:t>
            </a:r>
            <a:endParaRPr lang="en-US" dirty="0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  <a:cs typeface="Arial" charset="0"/>
              </a:rPr>
              <a:t>99</a:t>
            </a:r>
            <a:endParaRPr lang="en-US" sz="1800" b="1" smtClean="0">
              <a:latin typeface="Arial" charset="0"/>
              <a:cs typeface="Arial" charset="0"/>
            </a:endParaRPr>
          </a:p>
        </p:txBody>
      </p:sp>
      <p:sp>
        <p:nvSpPr>
          <p:cNvPr id="144389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87338" y="185158"/>
            <a:ext cx="6372225" cy="6372225"/>
            <a:chOff x="215513" y="260649"/>
            <a:chExt cx="6372711" cy="6372687"/>
          </a:xfrm>
        </p:grpSpPr>
        <p:sp>
          <p:nvSpPr>
            <p:cNvPr id="4" name="Oval 3"/>
            <p:cNvSpPr/>
            <p:nvPr/>
          </p:nvSpPr>
          <p:spPr bwMode="auto">
            <a:xfrm>
              <a:off x="215513" y="260649"/>
              <a:ext cx="6372711" cy="6372687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rgbClr val="00660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latin typeface="Garamond" pitchFamily="-112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87720" y="5488196"/>
              <a:ext cx="2699792" cy="1037148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Arial"/>
                  <a:cs typeface="Arial"/>
                </a:rPr>
                <a:t>SECONDARY SPHERE</a:t>
              </a:r>
            </a:p>
          </p:txBody>
        </p:sp>
      </p:grp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1908175" y="1844675"/>
            <a:ext cx="3240088" cy="3240088"/>
            <a:chOff x="1835696" y="1844824"/>
            <a:chExt cx="3240374" cy="3240360"/>
          </a:xfrm>
        </p:grpSpPr>
        <p:sp>
          <p:nvSpPr>
            <p:cNvPr id="5" name="Oval 4"/>
            <p:cNvSpPr/>
            <p:nvPr/>
          </p:nvSpPr>
          <p:spPr bwMode="auto">
            <a:xfrm>
              <a:off x="1835696" y="1844824"/>
              <a:ext cx="3240374" cy="3240360"/>
            </a:xfrm>
            <a:prstGeom prst="ellipse">
              <a:avLst/>
            </a:prstGeom>
            <a:gradFill flip="none" rotWithShape="1">
              <a:gsLst>
                <a:gs pos="0">
                  <a:schemeClr val="bg2"/>
                </a:gs>
                <a:gs pos="100000">
                  <a:schemeClr val="accent6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>
                <a:latin typeface="Garamond" pitchFamily="-11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68252" y="3162454"/>
              <a:ext cx="2339752" cy="1778714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latin typeface="Arial"/>
                  <a:cs typeface="Arial"/>
                </a:rPr>
                <a:t>මුල්</a:t>
              </a:r>
              <a:r>
                <a:rPr lang="en-US" sz="1400" b="1" dirty="0" smtClean="0">
                  <a:latin typeface="Arial"/>
                  <a:cs typeface="Arial"/>
                </a:rPr>
                <a:t> </a:t>
              </a:r>
              <a:r>
                <a:rPr lang="en-US" sz="1400" b="1" dirty="0" err="1" smtClean="0">
                  <a:latin typeface="Arial"/>
                  <a:cs typeface="Arial"/>
                </a:rPr>
                <a:t>අවස්ථාවන්</a:t>
              </a:r>
              <a:r>
                <a:rPr lang="en-US" sz="1400" b="1" dirty="0" smtClean="0">
                  <a:latin typeface="Arial"/>
                  <a:cs typeface="Arial"/>
                </a:rPr>
                <a:t> 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8382000" y="76200"/>
            <a:ext cx="6125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smtClean="0">
                <a:latin typeface="Arial" charset="0"/>
              </a:rPr>
              <a:t>100</a:t>
            </a:r>
            <a:endParaRPr lang="en-US" sz="1600" b="1" smtClean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32623" y="424804"/>
            <a:ext cx="2197100" cy="5632312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si-LK" sz="1800" dirty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සාරාංශයක් වශයෙන් </a:t>
            </a:r>
            <a:r>
              <a:rPr lang="en-US" sz="1800" dirty="0" err="1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ක්‍රි</a:t>
            </a:r>
            <a:r>
              <a:rPr lang="si-LK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ස</a:t>
            </a:r>
            <a:r>
              <a:rPr lang="si-LK" sz="1800" dirty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්තියානියෙකුගේ "ඔයිකෝස් " හෝ පෞද්ගලික </a:t>
            </a:r>
            <a:r>
              <a:rPr lang="en-US" sz="1800" dirty="0" err="1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ක්ෂේත්‍රයේ</a:t>
            </a:r>
            <a:r>
              <a:rPr lang="si-LK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sz="1800" dirty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බලපෑම් ලෙ</a:t>
            </a:r>
            <a:r>
              <a:rPr lang="si-LK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සට</a:t>
            </a:r>
            <a:r>
              <a:rPr lang="en-US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;</a:t>
            </a:r>
            <a:r>
              <a:rPr lang="si-LK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  </a:t>
            </a:r>
            <a:r>
              <a:rPr lang="si-LK" sz="1800" dirty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ඔහුගේ පවුලේ අය, මිතුරන් සහ </a:t>
            </a:r>
            <a:r>
              <a:rPr lang="en-US" sz="1800" dirty="0" err="1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ආශ්‍රි</a:t>
            </a:r>
            <a:r>
              <a:rPr lang="si-LK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තයන</a:t>
            </a:r>
            <a:r>
              <a:rPr lang="si-LK" sz="1800" dirty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් වන ඔහුගේ අසල්වැසියන්, වැඩ සහ විනෝදාස්වාද යන  </a:t>
            </a:r>
            <a:r>
              <a:rPr lang="en-US" sz="1800" dirty="0" err="1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ක්‍රි</a:t>
            </a:r>
            <a:r>
              <a:rPr lang="si-LK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ය</a:t>
            </a:r>
            <a:r>
              <a:rPr lang="si-LK" sz="1800" dirty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ාකාරකම් ඇතුළත් වේ. ඇදහිලිවන්තයාගේ පෞද්ගලික එවැන්ජලිස්</a:t>
            </a:r>
            <a:r>
              <a:rPr lang="si-LK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ත</a:t>
            </a:r>
            <a:r>
              <a:rPr lang="en-US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සේ</a:t>
            </a:r>
            <a:r>
              <a:rPr lang="si-LK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වය</a:t>
            </a:r>
            <a:r>
              <a:rPr lang="si-LK" sz="1800" dirty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ේ මූලික ඉලක්කය වන්නේ මෙම පෞද්ගලික </a:t>
            </a:r>
            <a:r>
              <a:rPr lang="en-US" sz="1800" dirty="0" err="1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ක්ෂේත්‍රයේ</a:t>
            </a:r>
            <a:r>
              <a:rPr lang="si-LK" sz="1800" dirty="0" smtClean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 </a:t>
            </a:r>
            <a:r>
              <a:rPr lang="si-LK" sz="1800" dirty="0">
                <a:solidFill>
                  <a:srgbClr val="FFFFFF"/>
                </a:solidFill>
                <a:latin typeface="Iskoola Pota" panose="020B0502040204020203" pitchFamily="34" charset="0"/>
                <a:cs typeface="Iskoola Pota" panose="020B0502040204020203" pitchFamily="34" charset="0"/>
              </a:rPr>
              <a:t>බලපෑ</a:t>
            </a:r>
            <a:r>
              <a:rPr lang="si-LK" sz="1800" dirty="0">
                <a:solidFill>
                  <a:srgbClr val="FFFFFF"/>
                </a:solidFill>
                <a:latin typeface="Arial"/>
                <a:cs typeface="Arial"/>
              </a:rPr>
              <a:t>මය</a:t>
            </a:r>
            <a:r>
              <a:rPr lang="si-LK" sz="1800" dirty="0" smtClean="0">
                <a:solidFill>
                  <a:srgbClr val="FFFFFF"/>
                </a:solidFill>
                <a:latin typeface="Arial"/>
                <a:cs typeface="Arial"/>
              </a:rPr>
              <a:t>ි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1217613" y="1193800"/>
            <a:ext cx="4506912" cy="4506913"/>
            <a:chOff x="1220783" y="1193907"/>
            <a:chExt cx="4506187" cy="4506171"/>
          </a:xfrm>
        </p:grpSpPr>
        <p:cxnSp>
          <p:nvCxnSpPr>
            <p:cNvPr id="146457" name="Straight Connector 6"/>
            <p:cNvCxnSpPr>
              <a:cxnSpLocks noChangeShapeType="1"/>
            </p:cNvCxnSpPr>
            <p:nvPr/>
          </p:nvCxnSpPr>
          <p:spPr bwMode="auto">
            <a:xfrm>
              <a:off x="1220783" y="1193907"/>
              <a:ext cx="4506187" cy="4506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458" name="Straight Connector 14"/>
            <p:cNvCxnSpPr>
              <a:cxnSpLocks noChangeShapeType="1"/>
            </p:cNvCxnSpPr>
            <p:nvPr/>
          </p:nvCxnSpPr>
          <p:spPr bwMode="auto">
            <a:xfrm flipV="1">
              <a:off x="1220783" y="1193907"/>
              <a:ext cx="4506187" cy="45061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2195513" y="76200"/>
            <a:ext cx="2700337" cy="2371527"/>
            <a:chOff x="2123728" y="188640"/>
            <a:chExt cx="2699792" cy="2372472"/>
          </a:xfrm>
        </p:grpSpPr>
        <p:sp>
          <p:nvSpPr>
            <p:cNvPr id="32" name="TextBox 31"/>
            <p:cNvSpPr txBox="1"/>
            <p:nvPr/>
          </p:nvSpPr>
          <p:spPr>
            <a:xfrm>
              <a:off x="2123728" y="188640"/>
              <a:ext cx="2699792" cy="864096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latin typeface="Arial"/>
                  <a:cs typeface="Arial"/>
                </a:rPr>
                <a:t>පවුලෙ</a:t>
              </a:r>
              <a:r>
                <a:rPr lang="en-US" sz="1400" b="1" dirty="0" smtClean="0">
                  <a:latin typeface="Arial"/>
                  <a:cs typeface="Arial"/>
                </a:rPr>
                <a:t>  - </a:t>
              </a:r>
              <a:r>
                <a:rPr lang="en-US" sz="1400" b="1" dirty="0" err="1" smtClean="0">
                  <a:latin typeface="Arial"/>
                  <a:cs typeface="Arial"/>
                </a:rPr>
                <a:t>නෑයන්</a:t>
              </a:r>
              <a:r>
                <a:rPr lang="en-US" sz="1400" b="1" dirty="0" smtClean="0">
                  <a:latin typeface="Arial"/>
                  <a:cs typeface="Arial"/>
                </a:rPr>
                <a:t>  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28451" y="2253212"/>
              <a:ext cx="1690346" cy="307900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latin typeface="Arial"/>
                  <a:cs typeface="Arial"/>
                </a:rPr>
                <a:t>ආසන්න</a:t>
              </a:r>
              <a:r>
                <a:rPr lang="en-US" sz="1400" b="1" dirty="0" smtClean="0">
                  <a:latin typeface="Arial"/>
                  <a:cs typeface="Arial"/>
                </a:rPr>
                <a:t> </a:t>
              </a:r>
              <a:r>
                <a:rPr lang="en-US" sz="1400" b="1" dirty="0" err="1" smtClean="0">
                  <a:latin typeface="Arial"/>
                  <a:cs typeface="Arial"/>
                </a:rPr>
                <a:t>පවුල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64956" y="549146"/>
              <a:ext cx="1690347" cy="307900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latin typeface="Arial"/>
                  <a:cs typeface="Arial"/>
                </a:rPr>
                <a:t>නෑයන්</a:t>
              </a:r>
              <a:r>
                <a:rPr lang="en-US" sz="1400" b="1" dirty="0" smtClean="0">
                  <a:latin typeface="Arial"/>
                  <a:cs typeface="Arial"/>
                </a:rPr>
                <a:t> 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3659679" y="2107406"/>
            <a:ext cx="3167932" cy="2700337"/>
            <a:chOff x="3564038" y="2204864"/>
            <a:chExt cx="3168202" cy="2699792"/>
          </a:xfrm>
        </p:grpSpPr>
        <p:sp>
          <p:nvSpPr>
            <p:cNvPr id="33" name="TextBox 32"/>
            <p:cNvSpPr txBox="1"/>
            <p:nvPr/>
          </p:nvSpPr>
          <p:spPr>
            <a:xfrm rot="5400000">
              <a:off x="4554252" y="2726668"/>
              <a:ext cx="2699792" cy="1656184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latin typeface="Arial"/>
                  <a:cs typeface="Arial"/>
                </a:rPr>
                <a:t>අසල්වැසියන්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76337" y="3117492"/>
              <a:ext cx="1584460" cy="523114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si-LK" sz="1400" b="1" dirty="0">
                  <a:latin typeface="Arial"/>
                  <a:cs typeface="Arial"/>
                </a:rPr>
                <a:t>අසල්වැසි හෝ උපබෙදුම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64038" y="3241004"/>
              <a:ext cx="1692419" cy="523114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latin typeface="Arial"/>
                  <a:cs typeface="Arial"/>
                </a:rPr>
                <a:t>අල්ලපු</a:t>
              </a:r>
              <a:r>
                <a:rPr lang="en-US" sz="1400" b="1" dirty="0" smtClean="0">
                  <a:latin typeface="Arial"/>
                  <a:cs typeface="Arial"/>
                </a:rPr>
                <a:t> </a:t>
              </a:r>
              <a:r>
                <a:rPr lang="si-LK" sz="1400" b="1" dirty="0" smtClean="0">
                  <a:latin typeface="Arial"/>
                  <a:cs typeface="Arial"/>
                </a:rPr>
                <a:t>ග</a:t>
              </a:r>
              <a:r>
                <a:rPr lang="si-LK" sz="1400" b="1" dirty="0">
                  <a:latin typeface="Arial"/>
                  <a:cs typeface="Arial"/>
                </a:rPr>
                <a:t>ෙදර අසල්වැසියෝ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61442" name="Rectangle 2" descr="Papyrus"/>
          <p:cNvSpPr>
            <a:spLocks noGrp="1" noRot="1" noChangeArrowheads="1"/>
          </p:cNvSpPr>
          <p:nvPr>
            <p:ph type="title"/>
          </p:nvPr>
        </p:nvSpPr>
        <p:spPr>
          <a:xfrm>
            <a:off x="34925" y="44450"/>
            <a:ext cx="2339975" cy="1773238"/>
          </a:xfrm>
          <a:blipFill dpi="0" rotWithShape="1">
            <a:blip r:embed="rId3"/>
            <a:srcRect/>
            <a:tile tx="0" ty="0" sx="100000" sy="100000" flip="none" algn="tl"/>
          </a:blipFill>
          <a:ln w="57150" cap="flat">
            <a:solidFill>
              <a:srgbClr val="0066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si-LK" sz="2800" dirty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බලපෑම් මතවු අවස්ථාවන් </a:t>
            </a:r>
            <a:endParaRPr lang="en-US" sz="2800" dirty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5874657"/>
            <a:ext cx="1887538" cy="93871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>
                <a:latin typeface="Arial"/>
                <a:cs typeface="Arial"/>
              </a:rPr>
              <a:t>Ronald D. Runyon, "Principles &amp; Methods of Household Evangelism," </a:t>
            </a:r>
            <a:r>
              <a:rPr lang="en-US" sz="1100" b="1" i="1" dirty="0">
                <a:latin typeface="Arial"/>
                <a:cs typeface="Arial"/>
              </a:rPr>
              <a:t>Bib Sac</a:t>
            </a:r>
            <a:r>
              <a:rPr lang="en-US" sz="1100" b="1" dirty="0">
                <a:latin typeface="Arial"/>
                <a:cs typeface="Arial"/>
              </a:rPr>
              <a:t> 142 (Jan-Mar 1985), 67</a:t>
            </a:r>
          </a:p>
        </p:txBody>
      </p: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2131332" y="3892777"/>
            <a:ext cx="2700337" cy="2844140"/>
            <a:chOff x="2123728" y="3822139"/>
            <a:chExt cx="2699792" cy="2845219"/>
          </a:xfrm>
        </p:grpSpPr>
        <p:sp>
          <p:nvSpPr>
            <p:cNvPr id="25" name="TextBox 24"/>
            <p:cNvSpPr txBox="1"/>
            <p:nvPr/>
          </p:nvSpPr>
          <p:spPr>
            <a:xfrm>
              <a:off x="2214197" y="5229197"/>
              <a:ext cx="2447431" cy="523418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si-LK" sz="1400" b="1" dirty="0">
                  <a:latin typeface="Arial"/>
                  <a:cs typeface="Arial"/>
                </a:rPr>
                <a:t>සමාන වෘත්තිමය තත්ත්වයක් වෙනත් අය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28451" y="3822139"/>
              <a:ext cx="1691933" cy="523418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latin typeface="Arial"/>
                  <a:cs typeface="Arial"/>
                </a:rPr>
                <a:t>සමීපතමයන්</a:t>
              </a:r>
              <a:r>
                <a:rPr lang="en-US" sz="1400" b="1" dirty="0" smtClean="0">
                  <a:latin typeface="Arial"/>
                  <a:cs typeface="Arial"/>
                </a:rPr>
                <a:t>, </a:t>
              </a:r>
              <a:r>
                <a:rPr lang="en-US" sz="1400" b="1" dirty="0" err="1" smtClean="0">
                  <a:latin typeface="Arial"/>
                  <a:cs typeface="Arial"/>
                </a:rPr>
                <a:t>ගනුදෙනුකරුවන්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23728" y="5951457"/>
              <a:ext cx="2699792" cy="715901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Down">
                <a:avLst>
                  <a:gd name="adj" fmla="val 38185"/>
                </a:avLst>
              </a:prstTxWarp>
              <a:spAutoFit/>
            </a:bodyPr>
            <a:lstStyle/>
            <a:p>
              <a:pPr algn="ctr">
                <a:defRPr/>
              </a:pPr>
              <a:r>
                <a:rPr lang="en-US" sz="1400" b="1" dirty="0" err="1">
                  <a:latin typeface="Arial"/>
                  <a:cs typeface="Arial"/>
                </a:rPr>
                <a:t>වෘත්තීමය</a:t>
              </a:r>
              <a:r>
                <a:rPr lang="en-US" sz="1400" b="1" dirty="0">
                  <a:latin typeface="Arial"/>
                  <a:cs typeface="Arial"/>
                </a:rPr>
                <a:t>  </a:t>
              </a:r>
              <a:r>
                <a:rPr lang="en-US" sz="1400" b="1" dirty="0" err="1">
                  <a:latin typeface="Arial"/>
                  <a:cs typeface="Arial"/>
                </a:rPr>
                <a:t>සබඳතාවයන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179388" y="2133600"/>
            <a:ext cx="3024187" cy="2699391"/>
            <a:chOff x="107504" y="2132856"/>
            <a:chExt cx="3024336" cy="2699792"/>
          </a:xfrm>
        </p:grpSpPr>
        <p:sp>
          <p:nvSpPr>
            <p:cNvPr id="22" name="TextBox 21"/>
            <p:cNvSpPr txBox="1"/>
            <p:nvPr/>
          </p:nvSpPr>
          <p:spPr>
            <a:xfrm>
              <a:off x="1763348" y="3241096"/>
              <a:ext cx="1368492" cy="523298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si-LK" sz="1400" b="1" dirty="0">
                  <a:latin typeface="Arial"/>
                  <a:cs typeface="Arial"/>
                </a:rPr>
                <a:t>වෙනත් සමීප මිතුරන්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3415" y="2132856"/>
              <a:ext cx="1512962" cy="2308667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si-LK" sz="1400" b="1" dirty="0">
                  <a:latin typeface="Arial"/>
                  <a:cs typeface="Arial"/>
                </a:rPr>
                <a:t>සමාජ ශාලා, සංගම්, වෙනත් සංවිධාන යන දෑ හි සාමාජිකයන් </a:t>
              </a:r>
              <a:r>
                <a:rPr lang="si-LK" sz="1400" b="1" dirty="0">
                  <a:latin typeface="Iskoola Pota" panose="020B0502040204020203" pitchFamily="34" charset="0"/>
                  <a:cs typeface="Iskoola Pota" panose="020B0502040204020203" pitchFamily="34" charset="0"/>
                </a:rPr>
                <a:t>මනුෂ්‍යයන් </a:t>
              </a:r>
              <a:r>
                <a:rPr lang="si-LK" sz="1400" b="1" dirty="0">
                  <a:latin typeface="Arial"/>
                  <a:cs typeface="Arial"/>
                </a:rPr>
                <a:t>තවත් අයව මුණගැසෙන සරල ස්ථානයන් වේ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6200000">
              <a:off x="-810345" y="3050705"/>
              <a:ext cx="2699792" cy="864093"/>
            </a:xfrm>
            <a:prstGeom prst="rect">
              <a:avLst/>
            </a:prstGeom>
            <a:noFill/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sz="1400" b="1" dirty="0" err="1" smtClean="0">
                  <a:latin typeface="Arial"/>
                  <a:cs typeface="Arial"/>
                </a:rPr>
                <a:t>සන්ධානාත්මක</a:t>
              </a:r>
              <a:r>
                <a:rPr lang="en-US" sz="1400" b="1" dirty="0" smtClean="0">
                  <a:latin typeface="Arial"/>
                  <a:cs typeface="Arial"/>
                </a:rPr>
                <a:t>   </a:t>
              </a:r>
              <a:r>
                <a:rPr lang="en-US" sz="1400" b="1" dirty="0" err="1" smtClean="0">
                  <a:latin typeface="Arial"/>
                  <a:cs typeface="Arial"/>
                </a:rPr>
                <a:t>සබඳතාවයන්</a:t>
              </a:r>
              <a:r>
                <a:rPr lang="en-US" sz="1400" b="1" dirty="0" smtClean="0">
                  <a:latin typeface="Arial"/>
                  <a:cs typeface="Arial"/>
                </a:rPr>
                <a:t> 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pic>
        <p:nvPicPr>
          <p:cNvPr id="146444" name="Picture 39" descr="welcom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3125788"/>
            <a:ext cx="6651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0" y="304800"/>
            <a:ext cx="3276600" cy="1935163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</a:rPr>
              <a:t>ගෘහස්ථ අදාළකිරීම්</a:t>
            </a:r>
            <a:endParaRPr lang="en-US" sz="4000" dirty="0">
              <a:latin typeface="Arial" charset="0"/>
            </a:endParaRPr>
          </a:p>
        </p:txBody>
      </p:sp>
      <p:pic>
        <p:nvPicPr>
          <p:cNvPr id="148482" name="Picture 5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00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100</a:t>
            </a:r>
            <a:endParaRPr lang="en-US" sz="1800" b="1" smtClean="0">
              <a:latin typeface="Arial" charset="0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4787900" y="2425824"/>
            <a:ext cx="4356100" cy="352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>
            <a:lvl1pPr marL="514350" indent="-5143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buFont typeface="Garamond" charset="0"/>
              <a:buAutoNum type="arabicPeriod"/>
              <a:defRPr/>
            </a:pP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ක්‍රිස්තුස් ඔබේ ජීවිතය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වෙනස් 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කළේ කෙසේද යන්න බෙදාගන්න</a:t>
            </a:r>
          </a:p>
          <a:p>
            <a:pPr eaLnBrk="1" hangingPunct="1">
              <a:buFont typeface="Garamond" charset="0"/>
              <a:buAutoNum type="arabicPeriod"/>
              <a:defRPr/>
            </a:pP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ඔබේ 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“</a:t>
            </a:r>
            <a:r>
              <a:rPr lang="si-L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ඔය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ිකෝස</a:t>
            </a:r>
            <a:r>
              <a:rPr lang="si-L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්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”</a:t>
            </a:r>
            <a:r>
              <a:rPr lang="si-L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වෙනුවෙන්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යාච්ඤා 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කරන්න</a:t>
            </a:r>
          </a:p>
          <a:p>
            <a:pPr eaLnBrk="1" hangingPunct="1">
              <a:buFont typeface="Garamond" charset="0"/>
              <a:buAutoNum type="arabicPeriod"/>
              <a:defRPr/>
            </a:pP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වචනය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ප්‍රකාශ 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කරන්න</a:t>
            </a:r>
          </a:p>
          <a:p>
            <a:pPr eaLnBrk="1" hangingPunct="1">
              <a:buFont typeface="Garamond" charset="0"/>
              <a:buAutoNum type="arabicPeriod"/>
              <a:defRPr/>
            </a:pP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විවිධ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ක්‍රම 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භාවිතා කරන්න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48485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4672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si-LK" sz="3600" dirty="0">
                <a:latin typeface="Arial" charset="0"/>
              </a:rPr>
              <a:t>ඔබේ ක්‍රමය වෙනස් කරන්න</a:t>
            </a:r>
            <a:r>
              <a:rPr lang="en-US" sz="3600" dirty="0">
                <a:latin typeface="Arial" charset="0"/>
              </a:rPr>
              <a:t>!</a:t>
            </a:r>
          </a:p>
        </p:txBody>
      </p:sp>
      <p:pic>
        <p:nvPicPr>
          <p:cNvPr id="150530" name="Picture 5" descr="Evangel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41513"/>
            <a:ext cx="9144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176917"/>
          </a:xfrm>
        </p:spPr>
        <p:txBody>
          <a:bodyPr/>
          <a:lstStyle/>
          <a:p>
            <a:pPr>
              <a:defRPr/>
            </a:pPr>
            <a:r>
              <a:rPr lang="si-LK" sz="2400" b="1" dirty="0">
                <a:solidFill>
                  <a:srgbClr val="FFFF00"/>
                </a:solidFill>
              </a:rPr>
              <a:t>සූදානම් වූ </a:t>
            </a:r>
            <a:r>
              <a:rPr lang="si-LK" sz="2400" b="1" dirty="0"/>
              <a:t>අයට සරල ඉදිරිපත් කිරීමක් අවශ්‍යය </a:t>
            </a:r>
            <a:endParaRPr lang="en-US" sz="2400" b="1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100</a:t>
            </a:r>
            <a:endParaRPr lang="en-US" sz="1800" b="1" smtClean="0">
              <a:latin typeface="Arial" charset="0"/>
            </a:endParaRPr>
          </a:p>
        </p:txBody>
      </p:sp>
      <p:sp>
        <p:nvSpPr>
          <p:cNvPr id="150533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  <p:sp>
        <p:nvSpPr>
          <p:cNvPr id="150534" name="Title 1"/>
          <p:cNvSpPr txBox="1">
            <a:spLocks/>
          </p:cNvSpPr>
          <p:nvPr/>
        </p:nvSpPr>
        <p:spPr bwMode="auto">
          <a:xfrm>
            <a:off x="-25400" y="5300663"/>
            <a:ext cx="9144000" cy="12969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8000" b="1" dirty="0" err="1" smtClean="0">
                <a:latin typeface="Chalkduster" charset="0"/>
                <a:cs typeface="Chalkduster" charset="0"/>
              </a:rPr>
              <a:t>සුභාරංචිය</a:t>
            </a:r>
            <a:r>
              <a:rPr lang="en-US" sz="8000" b="1" dirty="0" smtClean="0">
                <a:latin typeface="Chalkduster" charset="0"/>
                <a:cs typeface="Chalkduster" charset="0"/>
              </a:rPr>
              <a:t> </a:t>
            </a:r>
            <a:endParaRPr lang="en-US" sz="8000" b="1" dirty="0">
              <a:latin typeface="Chalkduster" charset="0"/>
              <a:cs typeface="Chalkduster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629"/>
            <a:ext cx="8229600" cy="2376363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si-LK" sz="2800" b="1" dirty="0">
                <a:solidFill>
                  <a:srgbClr val="FFFF00"/>
                </a:solidFill>
              </a:rPr>
              <a:t>සූදානම් වූ </a:t>
            </a:r>
            <a:r>
              <a:rPr lang="si-LK" sz="2800" b="1" dirty="0"/>
              <a:t>අයට සරල ඉදිරිපත් කිරීමක් අවශ්</a:t>
            </a:r>
            <a:r>
              <a:rPr lang="si-LK" sz="2800" b="1" dirty="0" smtClean="0"/>
              <a:t>‍යය</a:t>
            </a:r>
            <a:endParaRPr lang="en-US" sz="2800" b="1" dirty="0" smtClean="0"/>
          </a:p>
          <a:p>
            <a:pPr>
              <a:lnSpc>
                <a:spcPct val="110000"/>
              </a:lnSpc>
              <a:defRPr/>
            </a:pPr>
            <a:r>
              <a:rPr lang="si-LK" sz="2800" b="1" dirty="0" smtClean="0">
                <a:solidFill>
                  <a:srgbClr val="FFFF00"/>
                </a:solidFill>
              </a:rPr>
              <a:t>න</a:t>
            </a:r>
            <a:r>
              <a:rPr lang="si-LK" sz="2800" b="1" dirty="0">
                <a:solidFill>
                  <a:srgbClr val="FFFF00"/>
                </a:solidFill>
              </a:rPr>
              <a:t>ිරන්තර </a:t>
            </a:r>
            <a:r>
              <a:rPr lang="si-LK" sz="2800" b="1" dirty="0"/>
              <a:t>මිනිසුන්ට නැවත නැවත නිරාවරණය අවශ්‍යය </a:t>
            </a:r>
          </a:p>
        </p:txBody>
      </p:sp>
      <p:pic>
        <p:nvPicPr>
          <p:cNvPr id="151554" name="Picture 3" descr="simplify_evangeli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90938"/>
            <a:ext cx="44958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4" descr="rotator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7463" y="3157538"/>
            <a:ext cx="5316537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6" name="Picture 5" descr="Evangeli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6913" y="-1054100"/>
            <a:ext cx="50482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100</a:t>
            </a:r>
            <a:endParaRPr lang="en-US" sz="1800" b="1" smtClean="0">
              <a:latin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si-LK" dirty="0">
                <a:latin typeface="Arial" charset="0"/>
              </a:rPr>
              <a:t>ඔබේ </a:t>
            </a:r>
            <a:r>
              <a:rPr lang="si-LK" dirty="0">
                <a:latin typeface="Iskoola Pota" panose="020B0502040204020203" pitchFamily="34" charset="0"/>
                <a:cs typeface="Iskoola Pota" panose="020B0502040204020203" pitchFamily="34" charset="0"/>
              </a:rPr>
              <a:t>ක්‍රමය </a:t>
            </a:r>
            <a:r>
              <a:rPr lang="si-LK" dirty="0">
                <a:latin typeface="Arial" charset="0"/>
              </a:rPr>
              <a:t>වෙනස් කරන්න</a:t>
            </a:r>
            <a:r>
              <a:rPr lang="en-US" dirty="0" smtClean="0">
                <a:latin typeface="Arial" charset="0"/>
              </a:rPr>
              <a:t>!</a:t>
            </a:r>
            <a:endParaRPr lang="en-US" dirty="0">
              <a:latin typeface="Arial" charset="0"/>
            </a:endParaRPr>
          </a:p>
        </p:txBody>
      </p:sp>
      <p:sp>
        <p:nvSpPr>
          <p:cNvPr id="151559" name="TextBox 7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9" descr="No Fault Divorce An Experimental Mistake with a Dire Warni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8175" y="4117975"/>
            <a:ext cx="3425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6248400" cy="4525962"/>
          </a:xfrm>
        </p:spPr>
        <p:txBody>
          <a:bodyPr/>
          <a:lstStyle/>
          <a:p>
            <a:pPr>
              <a:defRPr/>
            </a:pPr>
            <a:r>
              <a:rPr lang="si-LK" sz="2800" b="1" dirty="0">
                <a:solidFill>
                  <a:srgbClr val="FFFF00"/>
                </a:solidFill>
              </a:rPr>
              <a:t>සූදානම් වූ </a:t>
            </a:r>
            <a:r>
              <a:rPr lang="si-LK" sz="2800" b="1" dirty="0"/>
              <a:t>අයට සරල ඉදිරිපත් කිරීමක් අවශ්‍යය</a:t>
            </a:r>
            <a:endParaRPr lang="en-US" sz="2800" b="1" dirty="0"/>
          </a:p>
          <a:p>
            <a:pPr>
              <a:defRPr/>
            </a:pPr>
            <a:r>
              <a:rPr lang="si-LK" sz="2800" b="1" dirty="0">
                <a:solidFill>
                  <a:srgbClr val="FFFF00"/>
                </a:solidFill>
              </a:rPr>
              <a:t>නිරන්තර </a:t>
            </a:r>
            <a:r>
              <a:rPr lang="si-LK" sz="2800" b="1" dirty="0"/>
              <a:t>මිනිසුන්ට නැවත නැවත නිරාවරණය අවශ්‍යය </a:t>
            </a:r>
            <a:endParaRPr lang="en-US" sz="2800" b="1" dirty="0" smtClean="0"/>
          </a:p>
          <a:p>
            <a:pPr>
              <a:defRPr/>
            </a:pPr>
            <a:r>
              <a:rPr lang="si-LK" sz="2800" b="1" dirty="0"/>
              <a:t>සැබෑ ජීවිත </a:t>
            </a:r>
            <a:r>
              <a:rPr lang="si-LK" sz="2800" b="1" dirty="0">
                <a:solidFill>
                  <a:srgbClr val="FFFF00"/>
                </a:solidFill>
              </a:rPr>
              <a:t>වෙනස </a:t>
            </a:r>
            <a:r>
              <a:rPr lang="si-LK" sz="2800" b="1" dirty="0"/>
              <a:t>දක්වන්නන් විශේෂයෙන් විවෘත වේ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100</a:t>
            </a:r>
            <a:endParaRPr lang="en-US" sz="1800" b="1" smtClean="0">
              <a:latin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si-LK" dirty="0">
                <a:latin typeface="Arial" charset="0"/>
              </a:rPr>
              <a:t>ඔබේ </a:t>
            </a:r>
            <a:r>
              <a:rPr lang="si-LK" dirty="0">
                <a:latin typeface="Iskoola Pota" panose="020B0502040204020203" pitchFamily="34" charset="0"/>
                <a:cs typeface="Iskoola Pota" panose="020B0502040204020203" pitchFamily="34" charset="0"/>
              </a:rPr>
              <a:t>ක්‍රමය </a:t>
            </a:r>
            <a:r>
              <a:rPr lang="si-LK" dirty="0">
                <a:latin typeface="Arial" charset="0"/>
              </a:rPr>
              <a:t>වෙනස් කරන්න</a:t>
            </a:r>
            <a:r>
              <a:rPr lang="en-US" dirty="0" smtClean="0">
                <a:latin typeface="Arial" charset="0"/>
              </a:rPr>
              <a:t>!</a:t>
            </a:r>
            <a:endParaRPr lang="en-US" dirty="0">
              <a:latin typeface="Arial" charset="0"/>
            </a:endParaRPr>
          </a:p>
        </p:txBody>
      </p:sp>
      <p:pic>
        <p:nvPicPr>
          <p:cNvPr id="152581" name="Picture 7" descr="b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25" y="2060575"/>
            <a:ext cx="27463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2" name="TextBox 7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0" y="-27384"/>
            <a:ext cx="3276600" cy="1935163"/>
          </a:xfrm>
        </p:spPr>
        <p:txBody>
          <a:bodyPr/>
          <a:lstStyle/>
          <a:p>
            <a:pPr eaLnBrk="1" hangingPunct="1">
              <a:defRPr/>
            </a:pPr>
            <a:r>
              <a:rPr lang="si-LK" sz="4000" dirty="0">
                <a:latin typeface="Arial" charset="0"/>
              </a:rPr>
              <a:t>ගෘහස්ථ අදාළකිරීම්</a:t>
            </a:r>
            <a:endParaRPr lang="en-US" sz="4000" dirty="0">
              <a:latin typeface="Arial" charset="0"/>
            </a:endParaRPr>
          </a:p>
        </p:txBody>
      </p:sp>
      <p:pic>
        <p:nvPicPr>
          <p:cNvPr id="153602" name="Picture 5" descr="Ho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4900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8382000" y="76200"/>
            <a:ext cx="692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100</a:t>
            </a:r>
            <a:endParaRPr lang="en-US" sz="1800" b="1" smtClean="0">
              <a:latin typeface="Arial" charset="0"/>
            </a:endParaRPr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4953000" y="1988840"/>
            <a:ext cx="419100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/>
          <a:lstStyle>
            <a:lvl1pPr marL="514350" indent="-5143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eaLnBrk="1" hangingPunct="1">
              <a:buFont typeface="Garamond" charset="0"/>
              <a:buAutoNum type="arabicPeriod"/>
              <a:defRPr/>
            </a:pP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ක්‍රිස්තුස් ඔබේ ජීවිතය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වෙනස් 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කළේ කෙසේද යන්න බෙදාගන්න</a:t>
            </a:r>
          </a:p>
          <a:p>
            <a:pPr eaLnBrk="1" hangingPunct="1">
              <a:buFont typeface="Garamond" charset="0"/>
              <a:buAutoNum type="arabicPeriod"/>
              <a:defRPr/>
            </a:pP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ඔබේ ඔයිකෝස් වෙනුවෙන්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යාච්ඤා 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කරන්න</a:t>
            </a:r>
          </a:p>
          <a:p>
            <a:pPr eaLnBrk="1" hangingPunct="1">
              <a:buFont typeface="Garamond" charset="0"/>
              <a:buAutoNum type="arabicPeriod"/>
              <a:defRPr/>
            </a:pP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වචනය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ප්‍රකාශ 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කරන්න</a:t>
            </a:r>
          </a:p>
          <a:p>
            <a:pPr eaLnBrk="1" hangingPunct="1">
              <a:buFont typeface="Garamond" charset="0"/>
              <a:buAutoNum type="arabicPeriod"/>
              <a:defRPr/>
            </a:pP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විවිධ </a:t>
            </a:r>
            <a:r>
              <a:rPr lang="si-LK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ක්‍රම </a:t>
            </a:r>
            <a:r>
              <a:rPr lang="si-LK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භාවිතා කරන්න</a:t>
            </a:r>
            <a:endParaRPr lang="en-US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eaLnBrk="1" hangingPunct="1">
              <a:buFont typeface="Garamond" charset="0"/>
              <a:buAutoNum type="arabicPeriod"/>
              <a:defRPr/>
            </a:pP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ඔබේ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නිවස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යොදාගන්න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605" name="TextBox 5"/>
          <p:cNvSpPr txBox="1">
            <a:spLocks noChangeArrowheads="1"/>
          </p:cNvSpPr>
          <p:nvPr/>
        </p:nvSpPr>
        <p:spPr bwMode="auto">
          <a:xfrm>
            <a:off x="-36513" y="6577013"/>
            <a:ext cx="9180513" cy="3079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ctr"/>
            <a:r>
              <a:rPr lang="en-US" sz="1400">
                <a:latin typeface="Arial" charset="0"/>
                <a:cs typeface="Arial" charset="0"/>
              </a:rPr>
              <a:t>Ronald D. Runyon, "Principles &amp; Methods of Household Evangelism," </a:t>
            </a:r>
            <a:r>
              <a:rPr lang="en-US" sz="1400" i="1">
                <a:latin typeface="Arial" charset="0"/>
                <a:cs typeface="Arial" charset="0"/>
              </a:rPr>
              <a:t>BibSac</a:t>
            </a:r>
            <a:r>
              <a:rPr lang="en-US" sz="1400">
                <a:latin typeface="Arial" charset="0"/>
                <a:cs typeface="Arial" charset="0"/>
              </a:rPr>
              <a:t> 142 (Jan-Mar 1985), 64-74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>
          <a:xfrm>
            <a:off x="0" y="71909"/>
            <a:ext cx="9144000" cy="1412875"/>
          </a:xfrm>
        </p:spPr>
        <p:txBody>
          <a:bodyPr/>
          <a:lstStyle/>
          <a:p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ගෘහ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සුභාරංචිය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: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පුද්ගලික</a:t>
            </a:r>
            <a:r>
              <a:rPr lang="en-US" sz="4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charset="0"/>
              </a:rPr>
              <a:t>ක්‍රියාකාරකම්</a:t>
            </a:r>
            <a:endParaRPr lang="en-US" sz="40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55650" name="Picture 8" descr="barefe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0875" y="1557338"/>
            <a:ext cx="34131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9" descr="ladies ea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369252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10" descr="womenshak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83100"/>
            <a:ext cx="352901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11" descr="Joe+Montana+Playing+Catch+Son+Maui+2+MSLE-_63hOw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3090863"/>
            <a:ext cx="244792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youth cell gro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988" y="3716338"/>
            <a:ext cx="568801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5" name="Picture 3" descr="people discussion-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-90488"/>
            <a:ext cx="7416823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7950" y="125313"/>
            <a:ext cx="9251950" cy="1287463"/>
          </a:xfrm>
        </p:spPr>
        <p:txBody>
          <a:bodyPr/>
          <a:lstStyle/>
          <a:p>
            <a:pPr>
              <a:defRPr/>
            </a:pPr>
            <a:r>
              <a:rPr lang="en-US" sz="4000" b="1" dirty="0" err="1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ගෘහ</a:t>
            </a:r>
            <a:r>
              <a:rPr lang="en-US" sz="4000" b="1" dirty="0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සුභාරංචිය</a:t>
            </a:r>
            <a:r>
              <a:rPr lang="en-US" sz="4000" b="1" dirty="0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: </a:t>
            </a:r>
            <a:br>
              <a:rPr lang="en-US" sz="4000" b="1" dirty="0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4000" b="1" dirty="0" err="1" smtClean="0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කණ්ඩායම්</a:t>
            </a:r>
            <a:r>
              <a:rPr lang="en-US" sz="4000" b="1" dirty="0" smtClean="0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Iskoola Pota" panose="020B0502040204020203" pitchFamily="34" charset="0"/>
                <a:cs typeface="Iskoola Pota" panose="020B0502040204020203" pitchFamily="34" charset="0"/>
              </a:rPr>
              <a:t>ක්‍රියා</a:t>
            </a:r>
            <a:r>
              <a:rPr lang="en-US" sz="4000" b="1" dirty="0" err="1" smtClean="0">
                <a:solidFill>
                  <a:schemeClr val="tx1"/>
                </a:solidFill>
                <a:effectLst>
                  <a:glow rad="152400">
                    <a:schemeClr val="bg1">
                      <a:alpha val="96000"/>
                    </a:schemeClr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කාරකම්</a:t>
            </a:r>
            <a:endParaRPr lang="en-US" sz="4000" b="1" dirty="0">
              <a:solidFill>
                <a:schemeClr val="tx1"/>
              </a:solidFill>
              <a:effectLst>
                <a:glow rad="152400">
                  <a:schemeClr val="bg1">
                    <a:alpha val="96000"/>
                  </a:schemeClr>
                </a:glow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pic>
        <p:nvPicPr>
          <p:cNvPr id="156677" name="Picture 4" descr="picn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02113"/>
            <a:ext cx="44450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8" name="Picture 5" descr="Woodmont_Overview_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925" y="1628775"/>
            <a:ext cx="3671888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6" descr="spor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375" y="2349500"/>
            <a:ext cx="48514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400">
              <a:latin typeface="Arial" charset="0"/>
              <a:cs typeface="Arial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04800" y="306388"/>
            <a:ext cx="8686800" cy="494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50000"/>
              </a:spcBef>
              <a:defRPr/>
            </a:pPr>
            <a:endParaRPr lang="en-US" sz="2800" b="1" dirty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මෙම කාල පරිච්ඡේදය "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නිහඬ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" කාලය ලෙසද හඳුන්වනු ලැබේ.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මෙම කාල පරිච්ඡේදයේ එක්තරා  ප්‍රමුඛ පවුලක් හැදින්වූයේ </a:t>
            </a:r>
            <a:r>
              <a:rPr lang="en-US" altLang="ja-JP" sz="2800" b="1" u="sng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මකබි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හෝ </a:t>
            </a:r>
            <a:r>
              <a:rPr lang="en-US" altLang="ja-JP" sz="2800" b="1" u="sng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හස්මෝනියන්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ලෙසිනි.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ලෞකීකකරණයට ලොකුම අභියෝගය පැමිණියේ </a:t>
            </a:r>
            <a:r>
              <a:rPr lang="en-US" altLang="ja-JP" sz="2800" b="1" u="sng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ග්‍රීක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සංස්කෘතියෙනි.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  <a:defRPr/>
            </a:pP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සත්‍ය</a:t>
            </a:r>
            <a:r>
              <a:rPr lang="en-US" altLang="ja-JP" sz="2800" b="1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කි</a:t>
            </a:r>
            <a:r>
              <a:rPr lang="en-US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හෝ </a:t>
            </a:r>
            <a:r>
              <a:rPr lang="si-LK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අසත්‍ය</a:t>
            </a:r>
            <a:r>
              <a:rPr lang="en-US" altLang="ja-JP" sz="2800" b="1" u="sng" dirty="0" err="1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කි</a:t>
            </a:r>
            <a:r>
              <a:rPr lang="en-US" altLang="ja-JP" sz="2800" b="1" u="sng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</a:t>
            </a:r>
            <a:r>
              <a:rPr lang="si-LK" altLang="ja-JP" sz="2800" b="1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: "සිනගෝගය" යනු දේව මාලිගාව සඳහා තවත් නමකි.</a:t>
            </a:r>
            <a:endParaRPr lang="en-US" altLang="ja-JP" sz="2800" b="1" dirty="0" smtClean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16632"/>
            <a:ext cx="8686800" cy="8382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si-LK" sz="2800" b="1" dirty="0">
                <a:solidFill>
                  <a:schemeClr val="bg1"/>
                </a:solidFill>
                <a:ea typeface="Times New Roman" pitchFamily="-112" charset="0"/>
              </a:rPr>
              <a:t>පුනරීක්ෂණය: අන්තර්</a:t>
            </a:r>
            <a:r>
              <a:rPr lang="en-US" sz="2800" b="1" dirty="0" err="1">
                <a:solidFill>
                  <a:schemeClr val="bg1"/>
                </a:solidFill>
                <a:ea typeface="Times New Roman" pitchFamily="-112" charset="0"/>
              </a:rPr>
              <a:t>තෙස්තමේන්තු</a:t>
            </a:r>
            <a:r>
              <a:rPr lang="en-US" sz="2800" b="1" dirty="0">
                <a:solidFill>
                  <a:schemeClr val="bg1"/>
                </a:solidFill>
                <a:ea typeface="Times New Roman" pitchFamily="-11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a typeface="Times New Roman" pitchFamily="-112" charset="0"/>
              </a:rPr>
              <a:t>යුගය</a:t>
            </a:r>
            <a:endParaRPr 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75035"/>
      </p:ext>
    </p:extLst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si-LK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නව ගිවිසුම් යුගයේ පසුබිම් සඳහා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වෙත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පිවිසෙන්න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endParaRPr lang="en-US" sz="24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-381474" y="0"/>
            <a:ext cx="954055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si-LK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 </a:t>
            </a:r>
            <a:r>
              <a:rPr lang="en-US" sz="40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මෙම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i-LK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ඉද</a:t>
            </a:r>
            <a:r>
              <a:rPr lang="si-LK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ිරිපත් කිරීම නොමිලයේ ලබා ගන්න</a:t>
            </a:r>
            <a:r>
              <a:rPr lang="en-US" sz="4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0" y="685801"/>
            <a:ext cx="9195515" cy="5486400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37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242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0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i-LK" sz="3600" dirty="0" smtClean="0">
                <a:latin typeface="Arial" charset="0"/>
              </a:rPr>
              <a:t>සමාජ - ආර්ථික සන්දර්භය</a:t>
            </a:r>
            <a:endParaRPr lang="en-US" sz="3600" dirty="0">
              <a:latin typeface="Arial" charset="0"/>
            </a:endParaRPr>
          </a:p>
        </p:txBody>
      </p:sp>
      <p:pic>
        <p:nvPicPr>
          <p:cNvPr id="64514" name="Picture 4" descr="j02832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97350"/>
            <a:ext cx="271938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j0222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209800"/>
            <a:ext cx="17795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3121812"/>
            <a:ext cx="1781175" cy="11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7" descr="j022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17811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Microsoft Office 2004"/>
          <p:cNvPicPr>
            <a:picLocks noRot="1"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8610600" y="17463"/>
            <a:ext cx="469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smtClean="0">
                <a:latin typeface="Arial" charset="0"/>
              </a:rPr>
              <a:t>97</a:t>
            </a:r>
            <a:endParaRPr lang="en-US" sz="1600" b="1" smtClean="0">
              <a:latin typeface="Arial" charset="0"/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4932040" y="403860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ජනගහනය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භාෂාවන්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Char char="n"/>
              <a:defRPr/>
            </a:pPr>
            <a:r>
              <a:rPr lang="si-LK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සමාජ ජීවිතය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spri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52400" y="609600"/>
            <a:ext cx="9144000" cy="2099320"/>
          </a:xfrm>
        </p:spPr>
        <p:txBody>
          <a:bodyPr/>
          <a:lstStyle/>
          <a:p>
            <a:pPr eaLnBrk="1" hangingPunct="1">
              <a:defRPr/>
            </a:pPr>
            <a:r>
              <a:rPr lang="si-LK" dirty="0" smtClean="0">
                <a:latin typeface="Arial" charset="0"/>
              </a:rPr>
              <a:t>එදා නවගිවිසුම් ලොව කෘෂිකාර්මික විය </a:t>
            </a:r>
            <a:endParaRPr lang="en-US" dirty="0">
              <a:latin typeface="Arial" charset="0"/>
            </a:endParaRPr>
          </a:p>
        </p:txBody>
      </p:sp>
      <p:pic>
        <p:nvPicPr>
          <p:cNvPr id="20488" name="Picture 8" descr="Valle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3140968"/>
            <a:ext cx="9144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8610600" y="17463"/>
            <a:ext cx="4128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smtClean="0">
                <a:latin typeface="Arial" charset="0"/>
              </a:rPr>
              <a:t>97</a:t>
            </a:r>
            <a:endParaRPr lang="en-US" sz="1200" b="1" smtClean="0">
              <a:latin typeface="Arial" charset="0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3602038"/>
            <a:ext cx="9144000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එය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කෙසේ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පහත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දැ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කෙරෙහි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බලපාන්නේද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: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0"/>
              <a:buNone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සම</a:t>
            </a:r>
            <a:r>
              <a:rPr lang="si-LK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ා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ජ </a:t>
            </a:r>
            <a:r>
              <a:rPr lang="si-LK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ව්‍යූහයට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, </a:t>
            </a: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ආර්ථි</a:t>
            </a:r>
            <a:r>
              <a:rPr lang="si-LK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කය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ට</a:t>
            </a:r>
            <a:r>
              <a:rPr lang="si-LK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si-LK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හා ආගමික ජීවි</a:t>
            </a:r>
            <a:r>
              <a:rPr lang="si-LK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තය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ට 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34 Rom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2" y="1401763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AutoShape 8" descr="Green marble"/>
          <p:cNvSpPr>
            <a:spLocks noChangeArrowheads="1"/>
          </p:cNvSpPr>
          <p:nvPr/>
        </p:nvSpPr>
        <p:spPr bwMode="auto">
          <a:xfrm>
            <a:off x="3124200" y="3429000"/>
            <a:ext cx="762000" cy="609600"/>
          </a:xfrm>
          <a:prstGeom prst="star5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Garamond" pitchFamily="-112" charset="0"/>
              <a:ea typeface="+mn-ea"/>
              <a:cs typeface="+mn-cs"/>
            </a:endParaRPr>
          </a:p>
        </p:txBody>
      </p:sp>
      <p:sp>
        <p:nvSpPr>
          <p:cNvPr id="19465" name="AutoShape 9" descr="Brown marble"/>
          <p:cNvSpPr>
            <a:spLocks noChangeArrowheads="1"/>
          </p:cNvSpPr>
          <p:nvPr/>
        </p:nvSpPr>
        <p:spPr bwMode="auto">
          <a:xfrm>
            <a:off x="6477000" y="4876800"/>
            <a:ext cx="914400" cy="914400"/>
          </a:xfrm>
          <a:prstGeom prst="star4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9470" name="Rectangle 14"/>
          <p:cNvSpPr>
            <a:spLocks noGrp="1" noRot="1" noChangeArrowheads="1"/>
          </p:cNvSpPr>
          <p:nvPr>
            <p:ph type="title"/>
          </p:nvPr>
        </p:nvSpPr>
        <p:spPr>
          <a:xfrm>
            <a:off x="0" y="366713"/>
            <a:ext cx="8763000" cy="685800"/>
          </a:xfrm>
        </p:spPr>
        <p:txBody>
          <a:bodyPr/>
          <a:lstStyle/>
          <a:p>
            <a:pPr eaLnBrk="1" hangingPunct="1">
              <a:defRPr/>
            </a:pPr>
            <a:r>
              <a:rPr lang="si-LK" sz="3200" dirty="0">
                <a:latin typeface="Arial" charset="0"/>
              </a:rPr>
              <a:t>අධිරා</a:t>
            </a:r>
            <a:r>
              <a:rPr lang="en-US" sz="3200" dirty="0" err="1">
                <a:latin typeface="Arial" charset="0"/>
              </a:rPr>
              <a:t>ජ්‍ය</a:t>
            </a:r>
            <a:r>
              <a:rPr lang="si-LK" sz="3200" dirty="0">
                <a:latin typeface="Arial" charset="0"/>
              </a:rPr>
              <a:t>යේ ජනගහනය = මිලියන 55 කි</a:t>
            </a:r>
            <a:endParaRPr lang="en-US" sz="3200" dirty="0">
              <a:latin typeface="Arial" charset="0"/>
            </a:endParaRPr>
          </a:p>
        </p:txBody>
      </p:sp>
      <p:sp>
        <p:nvSpPr>
          <p:cNvPr id="68613" name="WordArt 17"/>
          <p:cNvSpPr>
            <a:spLocks noChangeArrowheads="1" noChangeShapeType="1" noTextEdit="1"/>
          </p:cNvSpPr>
          <p:nvPr/>
        </p:nvSpPr>
        <p:spPr bwMode="auto">
          <a:xfrm>
            <a:off x="714375" y="2857500"/>
            <a:ext cx="5838825" cy="24765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7500"/>
              </a:avLst>
            </a:prstTxWarp>
            <a:scene3d>
              <a:camera prst="legacyPerspectiveFront">
                <a:rot lat="2051998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si-LK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විජාතීන් - මිලියන 51 යි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  <a:ea typeface="Impact"/>
              <a:cs typeface="Impact"/>
            </a:endParaRPr>
          </a:p>
        </p:txBody>
      </p:sp>
      <p:sp>
        <p:nvSpPr>
          <p:cNvPr id="68614" name="WordArt 19"/>
          <p:cNvSpPr>
            <a:spLocks noChangeArrowheads="1" noChangeShapeType="1" noTextEdit="1"/>
          </p:cNvSpPr>
          <p:nvPr/>
        </p:nvSpPr>
        <p:spPr bwMode="auto">
          <a:xfrm>
            <a:off x="5220072" y="4293096"/>
            <a:ext cx="3312368" cy="100811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si-LK" sz="40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Iskoola Pota" panose="020B0502040204020203" pitchFamily="34" charset="0"/>
                <a:ea typeface="Impact"/>
                <a:cs typeface="Iskoola Pota" panose="020B0502040204020203" pitchFamily="34" charset="0"/>
              </a:rPr>
              <a:t>යුදෙව්වන් - මිලියන 4 </a:t>
            </a:r>
            <a:r>
              <a:rPr lang="si-LK" sz="40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Iskoola Pota" panose="020B0502040204020203" pitchFamily="34" charset="0"/>
                <a:ea typeface="Impact"/>
                <a:cs typeface="Iskoola Pota" panose="020B0502040204020203" pitchFamily="34" charset="0"/>
              </a:rPr>
              <a:t>ය</a:t>
            </a:r>
            <a:r>
              <a:rPr lang="si-LK" sz="40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2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Iskoola Pota" panose="020B0502040204020203" pitchFamily="34" charset="0"/>
                <a:ea typeface="Impact"/>
                <a:cs typeface="Iskoola Pota" panose="020B0502040204020203" pitchFamily="34" charset="0"/>
              </a:rPr>
              <a:t>ි</a:t>
            </a:r>
            <a:endParaRPr lang="en-US" sz="40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2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Iskoola Pota" panose="020B0502040204020203" pitchFamily="34" charset="0"/>
              <a:ea typeface="Impact"/>
              <a:cs typeface="Iskoola Pota" panose="020B0502040204020203" pitchFamily="34" charset="0"/>
            </a:endParaRPr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8610600" y="17463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smtClean="0">
                <a:latin typeface="Arial" charset="0"/>
              </a:rPr>
              <a:t>97</a:t>
            </a:r>
            <a:endParaRPr lang="en-US" sz="1800" b="1" smtClean="0"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3955" y="1336457"/>
            <a:ext cx="4680520" cy="646331"/>
          </a:xfrm>
          <a:prstGeom prst="rect">
            <a:avLst/>
          </a:prstGeom>
          <a:solidFill>
            <a:srgbClr val="FF0000"/>
          </a:solidFill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dirty="0" err="1" smtClean="0">
                <a:latin typeface="Arial" charset="0"/>
              </a:rPr>
              <a:t>රෝම</a:t>
            </a:r>
            <a:r>
              <a:rPr lang="en-US" sz="3600" dirty="0" smtClean="0">
                <a:latin typeface="Arial" charset="0"/>
              </a:rPr>
              <a:t> </a:t>
            </a:r>
            <a:r>
              <a:rPr lang="si-LK" sz="3600" dirty="0" smtClean="0">
                <a:latin typeface="Arial" charset="0"/>
              </a:rPr>
              <a:t>අධ</a:t>
            </a:r>
            <a:r>
              <a:rPr lang="si-LK" sz="3600" dirty="0">
                <a:latin typeface="Arial" charset="0"/>
              </a:rPr>
              <a:t>ි</a:t>
            </a:r>
            <a:r>
              <a:rPr lang="si-LK" sz="3600" dirty="0">
                <a:latin typeface="Iskoola Pota" panose="020B0502040204020203" pitchFamily="34" charset="0"/>
                <a:cs typeface="Iskoola Pota" panose="020B0502040204020203" pitchFamily="34" charset="0"/>
              </a:rPr>
              <a:t>රා</a:t>
            </a:r>
            <a:r>
              <a:rPr lang="en-US" sz="3600" dirty="0" err="1">
                <a:latin typeface="Iskoola Pota" panose="020B0502040204020203" pitchFamily="34" charset="0"/>
                <a:cs typeface="Iskoola Pota" panose="020B0502040204020203" pitchFamily="34" charset="0"/>
              </a:rPr>
              <a:t>ජ්‍ය</a:t>
            </a:r>
            <a:r>
              <a:rPr lang="si-LK" sz="3600" dirty="0" smtClean="0">
                <a:latin typeface="Arial" charset="0"/>
              </a:rPr>
              <a:t>ය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nimBg="1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aramond" pitchFamily="-11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ctr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6904</TotalTime>
  <Words>2203</Words>
  <Application>Microsoft Macintosh PowerPoint</Application>
  <PresentationFormat>On-screen Show (4:3)</PresentationFormat>
  <Paragraphs>442</Paragraphs>
  <Slides>61</Slides>
  <Notes>50</Notes>
  <HiddenSlides>4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Stream</vt:lpstr>
      <vt:lpstr>Globe</vt:lpstr>
      <vt:lpstr>Balance</vt:lpstr>
      <vt:lpstr>Default Design</vt:lpstr>
      <vt:lpstr>Orbit</vt:lpstr>
      <vt:lpstr>Blank Presentation</vt:lpstr>
      <vt:lpstr>Strategic</vt:lpstr>
      <vt:lpstr>1_Orbit</vt:lpstr>
      <vt:lpstr>Chart</vt:lpstr>
      <vt:lpstr>සමාජ ආර්ථික සන්දර්භය</vt:lpstr>
      <vt:lpstr>පුනරීක්ෂණය: අන්තර්තෙස්තමේන්තු යුගය</vt:lpstr>
      <vt:lpstr>පුනරීක්ෂණය: අන්තර්තෙස්තමේන්තු යුගය</vt:lpstr>
      <vt:lpstr>පුනරීක්ෂණය: අන්තර්තෙස්තමේන්තු යුගය</vt:lpstr>
      <vt:lpstr>පුනරීක්ෂණය: අන්තර්තෙස්තමේන්තු යුගය</vt:lpstr>
      <vt:lpstr>පුනරීක්ෂණය: අන්තර්තෙස්තමේන්තු යුගය</vt:lpstr>
      <vt:lpstr>සමාජ - ආර්ථික සන්දර්භය</vt:lpstr>
      <vt:lpstr>එදා නවගිවිසුම් ලොව කෘෂිකාර්මික විය </vt:lpstr>
      <vt:lpstr>අධිරාජ්‍යයේ ජනගහනය = මිලියන 55 කි</vt:lpstr>
      <vt:lpstr>ජනගහන සංගණන</vt:lpstr>
      <vt:lpstr>ඉශ්‍රායෙල් ජනවාර්ගික ජනගහනය</vt:lpstr>
      <vt:lpstr>Languages of the Empire</vt:lpstr>
      <vt:lpstr>ලතින් භාෂාව: නෛතික භාෂාව</vt:lpstr>
      <vt:lpstr>කුමක් ද මේ කියන්නේ?</vt:lpstr>
      <vt:lpstr>පලස්තීනයේ අරාමීය බස </vt:lpstr>
      <vt:lpstr>පලස්තිනයේ හෙබ්‍රෙව් බස ?</vt:lpstr>
      <vt:lpstr>Languages of the Empire</vt:lpstr>
      <vt:lpstr>Social Life</vt:lpstr>
      <vt:lpstr>රෝම සමාජ පංතින් 4 ක් </vt:lpstr>
      <vt:lpstr>   සමාජ පංතීන් </vt:lpstr>
      <vt:lpstr>කැරකාල්ලා :                                රෝම සුඛෝපභෝගිකත්වය  </vt:lpstr>
      <vt:lpstr>රෝම සාදයන්හීදි  නියම ආහාර මෙනුව වන්නේ ?</vt:lpstr>
      <vt:lpstr>Three-Course Banquet</vt:lpstr>
      <vt:lpstr>සමාජ පංතීන්  </vt:lpstr>
      <vt:lpstr>ධනවත් රෝම කාන්තාවන්</vt:lpstr>
      <vt:lpstr>Romans loved the races</vt:lpstr>
      <vt:lpstr>වංශාධිපති උත්තම පූජකවරුන් </vt:lpstr>
      <vt:lpstr>සමාජ පංතීන්</vt:lpstr>
      <vt:lpstr>සාමාන්‍ය පූජකවරු සුදු පැහැති ලිනන් පළඳියි </vt:lpstr>
      <vt:lpstr>සාමාන්‍ය කම්කරුවා (කම්මල්කරුවා)</vt:lpstr>
      <vt:lpstr>යුදෙව් වඩුවන් මධ්‍යම පංතිකයන්ය   </vt:lpstr>
      <vt:lpstr>සමාජ පංතීන්</vt:lpstr>
      <vt:lpstr>සමාජ පංතීන්</vt:lpstr>
      <vt:lpstr>සමාජ පංතීන්</vt:lpstr>
      <vt:lpstr>Slavery in the Roman Empire</vt:lpstr>
      <vt:lpstr>Features of Slavery during Roman Empire</vt:lpstr>
      <vt:lpstr>Slavery in the Roman Empire</vt:lpstr>
      <vt:lpstr>Features of slavery during Roman</vt:lpstr>
      <vt:lpstr>රෝමානු සමාජ ආයතන</vt:lpstr>
      <vt:lpstr>රෝමානු සමාජ ආයතන</vt:lpstr>
      <vt:lpstr>රෝමානු සමාජ ආයතන</vt:lpstr>
      <vt:lpstr>නාගරික සභාවේ සාමාජිකයින්ට රෝමයේ විනිශ්චය ඉල්ලා සිටිය හැකිය</vt:lpstr>
      <vt:lpstr>රෝම හෝ ඉශ්‍රයෙල්  පුරවැසියෙකු ලෙස පුරවැසි භාවය තබා ගත හැකිය</vt:lpstr>
      <vt:lpstr>ගෘහස්ත ප්‍රජාවේ ලක්ෂණ</vt:lpstr>
      <vt:lpstr>ගෘහස්ථ බලපෑම්</vt:lpstr>
      <vt:lpstr>සභාව යනු සංවිධානයකට වඩා සංවිධිතයකි </vt:lpstr>
      <vt:lpstr>ගෘහස්ථ බලපෑම්</vt:lpstr>
      <vt:lpstr>වර්තමානයේ මනුෂ්‍යයන් සම්බන්ධතා නැතිකර ගනී </vt:lpstr>
      <vt:lpstr>ගෘහස්ථ බලපෑම්</vt:lpstr>
      <vt:lpstr>ගෘහස්තයා විශ්වාසවන්තකම උපයාගත්තේය </vt:lpstr>
      <vt:lpstr>ගෘහස්ථ බලපෑම්</vt:lpstr>
      <vt:lpstr>බලපෑම් මතවු අවස්ථාවන් </vt:lpstr>
      <vt:lpstr>ගෘහස්ථ අදාළකිරීම්</vt:lpstr>
      <vt:lpstr>ඔබේ ක්‍රමය වෙනස් කරන්න!</vt:lpstr>
      <vt:lpstr>ඔබේ ක්‍රමය වෙනස් කරන්න!</vt:lpstr>
      <vt:lpstr>ඔබේ ක්‍රමය වෙනස් කරන්න!</vt:lpstr>
      <vt:lpstr>ගෘහස්ථ අදාළකිරීම්</vt:lpstr>
      <vt:lpstr>ගෘහ සුභාරංචිය : පුද්ගලික ක්‍රියාකාරකම්</vt:lpstr>
      <vt:lpstr>ගෘහ සුභාරංචිය :  කණ්ඩායම් ක්‍රියාකාරකම්</vt:lpstr>
      <vt:lpstr>නව ගිවිසුම් යුගයේ පසුබිම් සඳහා BibleStudyDownloads.org වෙත පිවිසෙන්න </vt:lpstr>
      <vt:lpstr>Black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Social-Economic Context</dc:title>
  <dc:creator>Internet</dc:creator>
  <cp:lastModifiedBy>Rick Griffith</cp:lastModifiedBy>
  <cp:revision>399</cp:revision>
  <dcterms:created xsi:type="dcterms:W3CDTF">2003-03-03T07:24:19Z</dcterms:created>
  <dcterms:modified xsi:type="dcterms:W3CDTF">2017-09-08T09:38:44Z</dcterms:modified>
</cp:coreProperties>
</file>